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
  </p:notesMasterIdLst>
  <p:sldIdLst>
    <p:sldId id="288" r:id="rId5"/>
    <p:sldId id="289" r:id="rId6"/>
    <p:sldId id="290" r:id="rId7"/>
  </p:sldIdLst>
  <p:sldSz cx="9906000" cy="6858000" type="A4"/>
  <p:notesSz cx="6800850" cy="9932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343"/>
    <a:srgbClr val="006662"/>
    <a:srgbClr val="54BCEB"/>
    <a:srgbClr val="C5FFFB"/>
    <a:srgbClr val="FFD3CC"/>
    <a:srgbClr val="FFF0D2"/>
    <a:srgbClr val="C9FFFB"/>
    <a:srgbClr val="00C8BA"/>
    <a:srgbClr val="00968B"/>
    <a:srgbClr val="009E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05" autoAdjust="0"/>
    <p:restoredTop sz="95033" autoAdjust="0"/>
  </p:normalViewPr>
  <p:slideViewPr>
    <p:cSldViewPr snapToGrid="0">
      <p:cViewPr varScale="1">
        <p:scale>
          <a:sx n="82" d="100"/>
          <a:sy n="82" d="100"/>
        </p:scale>
        <p:origin x="1162" y="72"/>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7035" cy="498375"/>
          </a:xfrm>
          <a:prstGeom prst="rect">
            <a:avLst/>
          </a:prstGeom>
        </p:spPr>
        <p:txBody>
          <a:bodyPr vert="horz" lIns="91478" tIns="45739" rIns="91478" bIns="45739" rtlCol="0"/>
          <a:lstStyle>
            <a:lvl1pPr algn="l">
              <a:defRPr sz="1200"/>
            </a:lvl1pPr>
          </a:lstStyle>
          <a:p>
            <a:endParaRPr lang="en-GB"/>
          </a:p>
        </p:txBody>
      </p:sp>
      <p:sp>
        <p:nvSpPr>
          <p:cNvPr id="3" name="Date Placeholder 2"/>
          <p:cNvSpPr>
            <a:spLocks noGrp="1"/>
          </p:cNvSpPr>
          <p:nvPr>
            <p:ph type="dt" idx="1"/>
          </p:nvPr>
        </p:nvSpPr>
        <p:spPr>
          <a:xfrm>
            <a:off x="3852243" y="1"/>
            <a:ext cx="2947035" cy="498375"/>
          </a:xfrm>
          <a:prstGeom prst="rect">
            <a:avLst/>
          </a:prstGeom>
        </p:spPr>
        <p:txBody>
          <a:bodyPr vert="horz" lIns="91478" tIns="45739" rIns="91478" bIns="45739" rtlCol="0"/>
          <a:lstStyle>
            <a:lvl1pPr algn="r">
              <a:defRPr sz="1200"/>
            </a:lvl1pPr>
          </a:lstStyle>
          <a:p>
            <a:fld id="{222E43BF-527D-440D-8356-FC8BCEDDB5DC}" type="datetimeFigureOut">
              <a:rPr lang="en-GB" smtClean="0"/>
              <a:t>15/10/2026</a:t>
            </a:fld>
            <a:endParaRPr lang="en-GB"/>
          </a:p>
        </p:txBody>
      </p:sp>
      <p:sp>
        <p:nvSpPr>
          <p:cNvPr id="4" name="Slide Image Placeholder 3"/>
          <p:cNvSpPr>
            <a:spLocks noGrp="1" noRot="1" noChangeAspect="1"/>
          </p:cNvSpPr>
          <p:nvPr>
            <p:ph type="sldImg" idx="2"/>
          </p:nvPr>
        </p:nvSpPr>
        <p:spPr>
          <a:xfrm>
            <a:off x="981075" y="1243013"/>
            <a:ext cx="4838700" cy="3351212"/>
          </a:xfrm>
          <a:prstGeom prst="rect">
            <a:avLst/>
          </a:prstGeom>
          <a:noFill/>
          <a:ln w="12700">
            <a:solidFill>
              <a:prstClr val="black"/>
            </a:solidFill>
          </a:ln>
        </p:spPr>
        <p:txBody>
          <a:bodyPr vert="horz" lIns="91478" tIns="45739" rIns="91478" bIns="45739" rtlCol="0" anchor="ctr"/>
          <a:lstStyle/>
          <a:p>
            <a:endParaRPr lang="en-GB"/>
          </a:p>
        </p:txBody>
      </p:sp>
      <p:sp>
        <p:nvSpPr>
          <p:cNvPr id="5" name="Notes Placeholder 4"/>
          <p:cNvSpPr>
            <a:spLocks noGrp="1"/>
          </p:cNvSpPr>
          <p:nvPr>
            <p:ph type="body" sz="quarter" idx="3"/>
          </p:nvPr>
        </p:nvSpPr>
        <p:spPr>
          <a:xfrm>
            <a:off x="680086" y="4780250"/>
            <a:ext cx="5440680" cy="3911114"/>
          </a:xfrm>
          <a:prstGeom prst="rect">
            <a:avLst/>
          </a:prstGeom>
        </p:spPr>
        <p:txBody>
          <a:bodyPr vert="horz" lIns="91478" tIns="45739" rIns="91478" bIns="457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4617"/>
            <a:ext cx="2947035" cy="498374"/>
          </a:xfrm>
          <a:prstGeom prst="rect">
            <a:avLst/>
          </a:prstGeom>
        </p:spPr>
        <p:txBody>
          <a:bodyPr vert="horz" lIns="91478" tIns="45739" rIns="91478" bIns="45739" rtlCol="0" anchor="b"/>
          <a:lstStyle>
            <a:lvl1pPr algn="l">
              <a:defRPr sz="1200"/>
            </a:lvl1pPr>
          </a:lstStyle>
          <a:p>
            <a:endParaRPr lang="en-GB"/>
          </a:p>
        </p:txBody>
      </p:sp>
      <p:sp>
        <p:nvSpPr>
          <p:cNvPr id="7" name="Slide Number Placeholder 6"/>
          <p:cNvSpPr>
            <a:spLocks noGrp="1"/>
          </p:cNvSpPr>
          <p:nvPr>
            <p:ph type="sldNum" sz="quarter" idx="5"/>
          </p:nvPr>
        </p:nvSpPr>
        <p:spPr>
          <a:xfrm>
            <a:off x="3852243" y="9434617"/>
            <a:ext cx="2947035" cy="498374"/>
          </a:xfrm>
          <a:prstGeom prst="rect">
            <a:avLst/>
          </a:prstGeom>
        </p:spPr>
        <p:txBody>
          <a:bodyPr vert="horz" lIns="91478" tIns="45739" rIns="91478" bIns="45739"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dirty="0">
                <a:solidFill>
                  <a:schemeClr val="bg1"/>
                </a:solidFill>
                <a:latin typeface="Century Gothic" panose="020B0502020202020204" pitchFamily="34" charset="0"/>
              </a:rPr>
              <a:t>ALLERGY INFORMATION:</a:t>
            </a:r>
          </a:p>
          <a:p>
            <a:r>
              <a:rPr lang="en-GB" sz="700" b="1" dirty="0">
                <a:solidFill>
                  <a:schemeClr val="bg1"/>
                </a:solidFill>
                <a:latin typeface="Century Gothic" panose="020B0502020202020204" pitchFamily="34" charset="0"/>
              </a:rPr>
              <a:t>If </a:t>
            </a:r>
            <a:r>
              <a:rPr lang="en-GB" sz="700" b="1" dirty="0">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15/10/2026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15/10/2026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15/10/2026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15/10/2026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15/10/2026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svg"/><Relationship Id="rId10" Type="http://schemas.openxmlformats.org/officeDocument/2006/relationships/image" Target="../media/image10.png"/><Relationship Id="rId4" Type="http://schemas.openxmlformats.org/officeDocument/2006/relationships/image" Target="../media/image5.sv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7.png"/><Relationship Id="rId5" Type="http://schemas.openxmlformats.org/officeDocument/2006/relationships/image" Target="../media/image10.png"/><Relationship Id="rId10" Type="http://schemas.openxmlformats.org/officeDocument/2006/relationships/image" Target="../media/image6.svg"/><Relationship Id="rId4" Type="http://schemas.openxmlformats.org/officeDocument/2006/relationships/image" Target="../media/image8.svg"/><Relationship Id="rId9"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7.png"/><Relationship Id="rId5" Type="http://schemas.openxmlformats.org/officeDocument/2006/relationships/image" Target="../media/image8.svg"/><Relationship Id="rId10" Type="http://schemas.openxmlformats.org/officeDocument/2006/relationships/image" Target="../media/image6.svg"/><Relationship Id="rId4" Type="http://schemas.microsoft.com/office/2007/relationships/hdphoto" Target="../media/hdphoto1.wdp"/><Relationship Id="rId9"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5AEC4-4CC5-7E08-57C3-8234C703533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69D34E3-3E97-5A6C-4845-CD03A6330B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6" y="-2478"/>
            <a:ext cx="9899083" cy="6998996"/>
          </a:xfrm>
          <a:prstGeom prst="rect">
            <a:avLst/>
          </a:prstGeom>
        </p:spPr>
      </p:pic>
      <p:graphicFrame>
        <p:nvGraphicFramePr>
          <p:cNvPr id="56" name="Table 107">
            <a:extLst>
              <a:ext uri="{FF2B5EF4-FFF2-40B4-BE49-F238E27FC236}">
                <a16:creationId xmlns:a16="http://schemas.microsoft.com/office/drawing/2014/main" id="{0826A261-593A-0B98-AFC4-977FBAB124B7}"/>
              </a:ext>
            </a:extLst>
          </p:cNvPr>
          <p:cNvGraphicFramePr>
            <a:graphicFrameLocks noGrp="1"/>
          </p:cNvGraphicFramePr>
          <p:nvPr>
            <p:extLst>
              <p:ext uri="{D42A27DB-BD31-4B8C-83A1-F6EECF244321}">
                <p14:modId xmlns:p14="http://schemas.microsoft.com/office/powerpoint/2010/main" val="3350433179"/>
              </p:ext>
            </p:extLst>
          </p:nvPr>
        </p:nvGraphicFramePr>
        <p:xfrm>
          <a:off x="1405598" y="990274"/>
          <a:ext cx="7752895" cy="5172710"/>
        </p:xfrm>
        <a:graphic>
          <a:graphicData uri="http://schemas.openxmlformats.org/drawingml/2006/table">
            <a:tbl>
              <a:tblPr firstRow="1" bandRow="1">
                <a:tableStyleId>{5C22544A-7EE6-4342-B048-85BDC9FD1C3A}</a:tableStyleId>
              </a:tblPr>
              <a:tblGrid>
                <a:gridCol w="1612769">
                  <a:extLst>
                    <a:ext uri="{9D8B030D-6E8A-4147-A177-3AD203B41FA5}">
                      <a16:colId xmlns:a16="http://schemas.microsoft.com/office/drawing/2014/main" val="141170056"/>
                    </a:ext>
                  </a:extLst>
                </a:gridCol>
                <a:gridCol w="1457113">
                  <a:extLst>
                    <a:ext uri="{9D8B030D-6E8A-4147-A177-3AD203B41FA5}">
                      <a16:colId xmlns:a16="http://schemas.microsoft.com/office/drawing/2014/main" val="184896271"/>
                    </a:ext>
                  </a:extLst>
                </a:gridCol>
                <a:gridCol w="1559868">
                  <a:extLst>
                    <a:ext uri="{9D8B030D-6E8A-4147-A177-3AD203B41FA5}">
                      <a16:colId xmlns:a16="http://schemas.microsoft.com/office/drawing/2014/main" val="3716586628"/>
                    </a:ext>
                  </a:extLst>
                </a:gridCol>
                <a:gridCol w="1499438">
                  <a:extLst>
                    <a:ext uri="{9D8B030D-6E8A-4147-A177-3AD203B41FA5}">
                      <a16:colId xmlns:a16="http://schemas.microsoft.com/office/drawing/2014/main" val="3229335858"/>
                    </a:ext>
                  </a:extLst>
                </a:gridCol>
                <a:gridCol w="1623707">
                  <a:extLst>
                    <a:ext uri="{9D8B030D-6E8A-4147-A177-3AD203B41FA5}">
                      <a16:colId xmlns:a16="http://schemas.microsoft.com/office/drawing/2014/main" val="2848023262"/>
                    </a:ext>
                  </a:extLst>
                </a:gridCol>
              </a:tblGrid>
              <a:tr h="5733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Lentil and Roasted Vegetable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a:t>
                      </a:r>
                      <a:r>
                        <a:rPr lang="en-US" sz="900" b="0" kern="1200" dirty="0" err="1">
                          <a:solidFill>
                            <a:schemeClr val="tx1"/>
                          </a:solidFill>
                          <a:latin typeface="Century Gothic"/>
                          <a:ea typeface="+mn-ea"/>
                          <a:cs typeface="+mn-cs"/>
                        </a:rPr>
                        <a:t>Wholemeal</a:t>
                      </a:r>
                      <a:r>
                        <a:rPr lang="en-US" sz="900" b="0" kern="1200" dirty="0">
                          <a:solidFill>
                            <a:schemeClr val="tx1"/>
                          </a:solidFill>
                          <a:latin typeface="Century Gothic"/>
                          <a:ea typeface="+mn-ea"/>
                          <a:cs typeface="+mn-cs"/>
                        </a:rPr>
                        <a:t> Pasta (VE)</a:t>
                      </a:r>
                      <a:endParaRPr lang="en-GB" sz="900" b="0" i="0" u="none" strike="noStrike" dirty="0">
                        <a:solidFill>
                          <a:srgbClr val="000000"/>
                        </a:solidFill>
                        <a:latin typeface="Century Gothic"/>
                      </a:endParaRPr>
                    </a:p>
                    <a:p>
                      <a:pPr marL="0" marR="0" lvl="0" indent="0" algn="ctr" defTabSz="914400" rtl="0" fontAlgn="auto" hangingPunct="1">
                        <a:lnSpc>
                          <a:spcPct val="100000"/>
                        </a:lnSpc>
                        <a:spcBef>
                          <a:spcPts val="0"/>
                        </a:spcBef>
                        <a:spcAft>
                          <a:spcPts val="0"/>
                        </a:spcAft>
                        <a:buNone/>
                        <a:tabLst/>
                      </a:pPr>
                      <a:endParaRPr lang="en-GB" sz="900" b="0" i="0" u="none" strike="noStrike" dirty="0">
                        <a:solidFill>
                          <a:srgbClr val="000000"/>
                        </a:solidFill>
                        <a:latin typeface="Century Gothic"/>
                      </a:endParaRPr>
                    </a:p>
                    <a:p>
                      <a:pPr marL="0" marR="0" lvl="0" indent="0" algn="ctr" defTabSz="914400" rtl="0" fontAlgn="auto" hangingPunct="1">
                        <a:lnSpc>
                          <a:spcPct val="100000"/>
                        </a:lnSpc>
                        <a:spcBef>
                          <a:spcPts val="0"/>
                        </a:spcBef>
                        <a:spcAft>
                          <a:spcPts val="0"/>
                        </a:spcAft>
                        <a:buNone/>
                        <a:tabLst/>
                      </a:pPr>
                      <a:endParaRPr lang="en-GB" sz="900" b="0" i="0" u="none" strike="noStrike" dirty="0">
                        <a:solidFill>
                          <a:srgbClr val="000000"/>
                        </a:solidFill>
                        <a:latin typeface="Century Gothic"/>
                      </a:endParaRPr>
                    </a:p>
                    <a:p>
                      <a:pPr marL="0" marR="0" lvl="0" indent="0" algn="ctr" defTabSz="914400" rtl="0" fontAlgn="auto" hangingPunct="1">
                        <a:lnSpc>
                          <a:spcPct val="100000"/>
                        </a:lnSpc>
                        <a:spcBef>
                          <a:spcPts val="0"/>
                        </a:spcBef>
                        <a:spcAft>
                          <a:spcPts val="0"/>
                        </a:spcAft>
                        <a:buNone/>
                        <a:tabLst/>
                      </a:pPr>
                      <a:endParaRPr lang="en-GB" sz="900" b="0" i="0" u="none" strike="noStrike" dirty="0">
                        <a:solidFill>
                          <a:srgbClr val="000000"/>
                        </a:solidFill>
                        <a:latin typeface="Century Gothic"/>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buNone/>
                      </a:pP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World Explorer Chickpea and Spinach Curry with </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Rice (VE)</a:t>
                      </a: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txBody>
                  <a:tcPr marL="6350" marR="6350" marT="635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kern="1200" dirty="0">
                          <a:solidFill>
                            <a:schemeClr val="tx1"/>
                          </a:solidFill>
                          <a:latin typeface="Century Gothic"/>
                          <a:ea typeface="+mn-ea"/>
                          <a:cs typeface="+mn-cs"/>
                        </a:rPr>
                        <a:t>V</a:t>
                      </a:r>
                      <a:r>
                        <a:rPr lang="en-US" sz="900" b="0" kern="1200" dirty="0">
                          <a:solidFill>
                            <a:schemeClr val="tx1"/>
                          </a:solidFill>
                          <a:latin typeface="Century Gothic"/>
                          <a:ea typeface="+mn-ea"/>
                          <a:cs typeface="+mn-cs"/>
                        </a:rPr>
                        <a:t> Lentil and Mushroom Wellington with Roast Potatoes and  Gravy (VE)</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a:t>
                      </a: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Tomato and  Herb Bolognaise with </a:t>
                      </a: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Spaghetti (VE)</a:t>
                      </a:r>
                    </a:p>
                    <a:p>
                      <a:pPr marL="0" marR="0" lvl="0" indent="0" algn="ctr" rtl="0" eaLnBrk="1" fontAlgn="auto" latinLnBrk="0" hangingPunct="1">
                        <a:lnSpc>
                          <a:spcPct val="100000"/>
                        </a:lnSpc>
                        <a:spcBef>
                          <a:spcPts val="0"/>
                        </a:spcBef>
                        <a:spcAft>
                          <a:spcPts val="0"/>
                        </a:spcAft>
                        <a:buClrTx/>
                        <a:buSzTx/>
                        <a:buFontTx/>
                        <a:buNone/>
                      </a:pPr>
                      <a:endParaRPr lang="en-US" sz="900" b="1" kern="1200" dirty="0">
                        <a:solidFill>
                          <a:schemeClr val="tx1"/>
                        </a:solidFill>
                        <a:latin typeface="Century Gothic"/>
                        <a:ea typeface="+mn-ea"/>
                        <a:cs typeface="+mn-cs"/>
                      </a:endParaRPr>
                    </a:p>
                    <a:p>
                      <a:pPr marL="0" marR="0" lvl="0" indent="0" algn="ctr" rtl="0" eaLnBrk="1" fontAlgn="auto" latinLnBrk="0" hangingPunct="1">
                        <a:lnSpc>
                          <a:spcPct val="100000"/>
                        </a:lnSpc>
                        <a:spcBef>
                          <a:spcPts val="0"/>
                        </a:spcBef>
                        <a:spcAft>
                          <a:spcPts val="0"/>
                        </a:spcAft>
                        <a:buClrTx/>
                        <a:buSzTx/>
                        <a:buFontTx/>
                        <a:buNone/>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Red Pepper Frittata with Chips &amp;  Tomato Sauce (V)</a:t>
                      </a:r>
                      <a:endParaRPr lang="en-GB" sz="900" b="0" kern="1200" noProof="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13766"/>
                  </a:ext>
                </a:extLst>
              </a:tr>
              <a:tr h="893833">
                <a:tc>
                  <a:txBody>
                    <a:bodyPr/>
                    <a:lstStyle/>
                    <a:p>
                      <a:pPr marL="0" marR="0" lvl="0" indent="0" algn="ctr">
                        <a:lnSpc>
                          <a:spcPct val="100000"/>
                        </a:lnSpc>
                        <a:spcBef>
                          <a:spcPts val="0"/>
                        </a:spcBef>
                        <a:spcAft>
                          <a:spcPts val="0"/>
                        </a:spcAft>
                        <a:buNone/>
                      </a:pPr>
                      <a:r>
                        <a:rPr lang="en-US" sz="900" b="0" kern="1200" noProof="0" dirty="0">
                          <a:solidFill>
                            <a:schemeClr val="tx1"/>
                          </a:solidFill>
                          <a:latin typeface="Century Gothic"/>
                          <a:ea typeface="+mn-ea"/>
                          <a:cs typeface="+mn-cs"/>
                        </a:rPr>
                        <a:t> Planet Friendly Balls in Tomato Sauce with Rice (VE)</a:t>
                      </a:r>
                    </a:p>
                    <a:p>
                      <a:pPr marL="0" marR="0" lvl="0" indent="0" algn="ctr">
                        <a:lnSpc>
                          <a:spcPct val="100000"/>
                        </a:lnSpc>
                        <a:spcBef>
                          <a:spcPts val="0"/>
                        </a:spcBef>
                        <a:spcAft>
                          <a:spcPts val="0"/>
                        </a:spcAft>
                        <a:buNone/>
                      </a:pPr>
                      <a:endParaRPr lang="en-US" sz="900" b="0" kern="1200" noProof="0" dirty="0">
                        <a:solidFill>
                          <a:schemeClr val="tx1"/>
                        </a:solidFill>
                        <a:latin typeface="Century Gothic"/>
                        <a:ea typeface="+mn-ea"/>
                        <a:cs typeface="+mn-cs"/>
                      </a:endParaRPr>
                    </a:p>
                    <a:p>
                      <a:pPr marL="0" marR="0" lvl="0" indent="0" algn="ctr">
                        <a:lnSpc>
                          <a:spcPct val="100000"/>
                        </a:lnSpc>
                        <a:spcBef>
                          <a:spcPts val="0"/>
                        </a:spcBef>
                        <a:spcAft>
                          <a:spcPts val="0"/>
                        </a:spcAft>
                        <a:buNone/>
                      </a:pPr>
                      <a:endParaRPr lang="en-US" sz="900" b="0" kern="1200" noProof="0" dirty="0">
                        <a:solidFill>
                          <a:schemeClr val="tx1"/>
                        </a:solidFill>
                        <a:latin typeface="Century Gothic"/>
                        <a:ea typeface="+mn-ea"/>
                        <a:cs typeface="+mn-cs"/>
                      </a:endParaRPr>
                    </a:p>
                    <a:p>
                      <a:pPr marL="0" marR="0" lvl="0" indent="0" algn="ctr">
                        <a:lnSpc>
                          <a:spcPct val="100000"/>
                        </a:lnSpc>
                        <a:spcBef>
                          <a:spcPts val="0"/>
                        </a:spcBef>
                        <a:spcAft>
                          <a:spcPts val="0"/>
                        </a:spcAft>
                        <a:buNone/>
                      </a:pPr>
                      <a:endParaRPr lang="en-US" sz="900" b="0" kern="1200" noProof="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900" b="0" kern="1200" dirty="0">
                          <a:solidFill>
                            <a:schemeClr val="tx1"/>
                          </a:solidFill>
                          <a:latin typeface="Century Gothic"/>
                          <a:ea typeface="+mn-ea"/>
                          <a:cs typeface="+mn-cs"/>
                        </a:rPr>
                        <a:t>Beef Bolognaise with</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Spaghetti </a:t>
                      </a: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Roast Chicken, Stuffing,  Roast Potatoes and  Gravy</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tx1"/>
                          </a:solidFill>
                          <a:latin typeface="Century Gothic"/>
                          <a:ea typeface="+mn-ea"/>
                          <a:cs typeface="+mn-cs"/>
                        </a:rPr>
                        <a:t> Chicken Tikka with  Rice</a:t>
                      </a: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Breaded Fish with Chips /</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Potato Wedges &amp;  Tomato Sauce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478533"/>
                  </a:ext>
                </a:extLst>
              </a:tr>
              <a:tr h="320937">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Broccoli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Carrots (VE)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Green Beans </a:t>
                      </a:r>
                      <a:r>
                        <a:rPr lang="en-GB" sz="900" b="0" kern="1200" dirty="0">
                          <a:solidFill>
                            <a:schemeClr val="tx1"/>
                          </a:solidFill>
                          <a:latin typeface="Century Gothic"/>
                          <a:ea typeface="+mn-ea"/>
                          <a:cs typeface="+mn-cs"/>
                        </a:rPr>
                        <a:t>(VE) </a:t>
                      </a: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Cauliflower </a:t>
                      </a:r>
                      <a:r>
                        <a:rPr lang="en-GB" sz="900" b="0" kern="1200" dirty="0">
                          <a:solidFill>
                            <a:schemeClr val="tx1"/>
                          </a:solidFill>
                          <a:latin typeface="Century Gothic"/>
                          <a:ea typeface="+mn-ea"/>
                          <a:cs typeface="+mn-cs"/>
                        </a:rPr>
                        <a:t>(VE)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Peas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Red Cabbage (VE)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Butternut Squash </a:t>
                      </a:r>
                      <a:r>
                        <a:rPr lang="en-GB" sz="900" b="0" kern="1200" dirty="0">
                          <a:solidFill>
                            <a:schemeClr val="tx1"/>
                          </a:solidFill>
                          <a:latin typeface="Century Gothic"/>
                          <a:ea typeface="+mn-ea"/>
                          <a:cs typeface="+mn-cs"/>
                        </a:rPr>
                        <a:t>(VE) </a:t>
                      </a:r>
                      <a:r>
                        <a:rPr lang="en-US" sz="900" b="0" kern="1200" dirty="0">
                          <a:solidFill>
                            <a:schemeClr val="tx1"/>
                          </a:solidFill>
                          <a:latin typeface="Century Gothic"/>
                          <a:ea typeface="+mn-ea"/>
                          <a:cs typeface="+mn-cs"/>
                        </a:rPr>
                        <a:t> </a:t>
                      </a: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Roasted Peppers </a:t>
                      </a:r>
                      <a:r>
                        <a:rPr lang="en-GB" sz="900" b="0" kern="1200" dirty="0">
                          <a:solidFill>
                            <a:schemeClr val="tx1"/>
                          </a:solidFill>
                          <a:latin typeface="Century Gothic"/>
                          <a:ea typeface="+mn-ea"/>
                          <a:cs typeface="+mn-cs"/>
                        </a:rPr>
                        <a:t>(VE)</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Peas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Sweetcorn (VE)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2785105"/>
                  </a:ext>
                </a:extLst>
              </a:tr>
              <a:tr h="1158751">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Rainbow Slaw (VE) </a:t>
                      </a:r>
                    </a:p>
                    <a:p>
                      <a:pPr marL="0" marR="0" lvl="0" indent="0" algn="ctr" defTabSz="914400" rtl="0" fontAlgn="auto" hangingPunct="1">
                        <a:lnSpc>
                          <a:spcPct val="100000"/>
                        </a:lnSpc>
                        <a:spcBef>
                          <a:spcPts val="0"/>
                        </a:spcBef>
                        <a:spcAft>
                          <a:spcPts val="0"/>
                        </a:spcAft>
                        <a:buNone/>
                        <a:tabLst/>
                      </a:pP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Sweetcorn (VE)</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Diced Cucumber (VE) </a:t>
                      </a: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Crispy lettuce (VE)  </a:t>
                      </a:r>
                    </a:p>
                    <a:p>
                      <a:pPr marL="0" marR="0" lvl="0" indent="0" algn="ctr" defTabSz="914400" rtl="0" fontAlgn="auto" hangingPunct="1">
                        <a:lnSpc>
                          <a:spcPct val="100000"/>
                        </a:lnSpc>
                        <a:spcBef>
                          <a:spcPts val="0"/>
                        </a:spcBef>
                        <a:spcAft>
                          <a:spcPts val="0"/>
                        </a:spcAft>
                        <a:buNone/>
                        <a:tabLst/>
                      </a:pP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Couscous Salad(VE)</a:t>
                      </a: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i="0" u="none" strike="noStrike" kern="1200" cap="none" spc="0" baseline="0" dirty="0">
                        <a:solidFill>
                          <a:srgbClr val="000000"/>
                        </a:solidFill>
                        <a:uFillTx/>
                        <a:latin typeface="Century Gothic"/>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Pepper Sticks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Pasta Salad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Grated Carrot (VE) </a:t>
                      </a:r>
                    </a:p>
                    <a:p>
                      <a:pPr marL="0" marR="0" lvl="0" indent="0" algn="ctr" defTabSz="914400" rtl="0" fontAlgn="auto" hangingPunct="1">
                        <a:lnSpc>
                          <a:spcPct val="100000"/>
                        </a:lnSpc>
                        <a:spcBef>
                          <a:spcPts val="0"/>
                        </a:spcBef>
                        <a:spcAft>
                          <a:spcPts val="0"/>
                        </a:spcAft>
                        <a:buNone/>
                        <a:tabLst/>
                      </a:pP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Greek Salad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Roasted Sweet Potato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 Sticks (VE) </a:t>
                      </a:r>
                    </a:p>
                    <a:p>
                      <a:pPr marL="0" marR="0" lvl="0" indent="0" algn="ctr" defTabSz="914400" rtl="0" fontAlgn="auto" hangingPunct="1">
                        <a:lnSpc>
                          <a:spcPct val="100000"/>
                        </a:lnSpc>
                        <a:spcBef>
                          <a:spcPts val="0"/>
                        </a:spcBef>
                        <a:spcAft>
                          <a:spcPts val="0"/>
                        </a:spcAft>
                        <a:buNone/>
                        <a:tabLst/>
                      </a:pP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Cucumber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Diced Peppers(VE)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Coleslaw (V)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Sweetcorn (VE)  Tomatoes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Cucumber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 Sticks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Beetroot and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Orange Salad (VE)  Tomato Pasta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Tomatoes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2196175"/>
                  </a:ext>
                </a:extLst>
              </a:tr>
              <a:tr h="1173480">
                <a:tc>
                  <a:txBody>
                    <a:bodyPr/>
                    <a:lstStyle/>
                    <a:p>
                      <a:pPr marL="0" marR="0" lvl="0" indent="0" algn="ctr" defTabSz="914400" rtl="0" eaLnBrk="1" fontAlgn="auto" latinLnBrk="0" hangingPunct="1">
                        <a:lnSpc>
                          <a:spcPct val="100000"/>
                        </a:lnSpc>
                        <a:spcBef>
                          <a:spcPts val="0"/>
                        </a:spcBef>
                        <a:spcAft>
                          <a:spcPts val="0"/>
                        </a:spcAft>
                        <a:buNone/>
                        <a:tabLst/>
                      </a:pPr>
                      <a:r>
                        <a:rPr lang="en-GB" sz="900" b="1" dirty="0">
                          <a:latin typeface="Century Gothic" pitchFamily="34"/>
                        </a:rPr>
                        <a:t> </a:t>
                      </a:r>
                      <a:r>
                        <a:rPr lang="en-GB" sz="900" b="0" kern="1200" dirty="0">
                          <a:solidFill>
                            <a:schemeClr val="tx1"/>
                          </a:solidFill>
                          <a:latin typeface="Century Gothic"/>
                          <a:ea typeface="+mn-ea"/>
                          <a:cs typeface="+mn-cs"/>
                        </a:rPr>
                        <a:t>Yoghurt &amp; Tinned Peaches (V)</a:t>
                      </a:r>
                    </a:p>
                    <a:p>
                      <a:pPr marL="0" lvl="0" algn="ctr" defTabSz="914400" rtl="0" eaLnBrk="1" latinLnBrk="0" hangingPunct="1"/>
                      <a:endParaRPr lang="en-GB" sz="900" b="0" kern="1200" dirty="0">
                        <a:solidFill>
                          <a:schemeClr val="tx1"/>
                        </a:solidFill>
                        <a:highlight>
                          <a:srgbClr val="FFFF00"/>
                        </a:highlight>
                        <a:latin typeface="Century Gothic"/>
                        <a:ea typeface="+mn-ea"/>
                        <a:cs typeface="+mn-cs"/>
                      </a:endParaRPr>
                    </a:p>
                    <a:p>
                      <a:pPr lvl="0" algn="ctr"/>
                      <a:endParaRPr lang="en-GB" sz="900" b="1" dirty="0">
                        <a:latin typeface="Century Gothic" pitchFamily="34"/>
                      </a:endParaRPr>
                    </a:p>
                    <a:p>
                      <a:pPr lvl="0" algn="ctr"/>
                      <a:endParaRPr lang="en-GB" sz="900" b="1" dirty="0">
                        <a:latin typeface="Century Gothic" pitchFamily="34"/>
                      </a:endParaRPr>
                    </a:p>
                    <a:p>
                      <a:pPr lvl="0" algn="ctr"/>
                      <a:endParaRPr lang="en-GB" sz="900" b="1" dirty="0">
                        <a:latin typeface="Century Gothic" pitchFamily="34"/>
                      </a:endParaRPr>
                    </a:p>
                    <a:p>
                      <a:pPr lvl="0" algn="ctr"/>
                      <a:endParaRPr lang="en-GB" sz="900" b="1" dirty="0">
                        <a:latin typeface="Century Gothic" pitchFamily="34"/>
                      </a:endParaRPr>
                    </a:p>
                    <a:p>
                      <a:pPr lvl="0" algn="ctr"/>
                      <a:endParaRPr lang="en-GB" sz="900" b="1" dirty="0">
                        <a:latin typeface="Century Gothic" pitchFamily="34"/>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lvl="0" algn="ctr" defTabSz="914400" rtl="0" eaLnBrk="1" latinLnBrk="0" hangingPunct="1"/>
                      <a:r>
                        <a:rPr lang="en-US" sz="900" b="0" kern="1200" dirty="0">
                          <a:solidFill>
                            <a:schemeClr val="tx1"/>
                          </a:solidFill>
                          <a:latin typeface="Century Gothic"/>
                          <a:ea typeface="+mn-ea"/>
                          <a:cs typeface="+mn-cs"/>
                        </a:rPr>
                        <a:t> Apple Crumb Cake with Custard (V)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Yoghurt &amp; Fresh Fruit (V)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Jelly and </a:t>
                      </a:r>
                      <a:r>
                        <a:rPr lang="en-GB" sz="900" b="0" kern="1200" dirty="0" err="1">
                          <a:solidFill>
                            <a:schemeClr val="tx1"/>
                          </a:solidFill>
                          <a:latin typeface="Century Gothic"/>
                          <a:ea typeface="+mn-ea"/>
                          <a:cs typeface="+mn-cs"/>
                        </a:rPr>
                        <a:t>Manderins</a:t>
                      </a:r>
                      <a:r>
                        <a:rPr lang="en-GB" sz="900" b="0" kern="1200" dirty="0">
                          <a:solidFill>
                            <a:schemeClr val="tx1"/>
                          </a:solidFill>
                          <a:latin typeface="Century Gothic"/>
                          <a:ea typeface="+mn-ea"/>
                          <a:cs typeface="+mn-cs"/>
                        </a:rPr>
                        <a:t> (V)</a:t>
                      </a: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Yoghurt &amp; Tinned Peaches (V)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10081983"/>
                  </a:ext>
                </a:extLst>
              </a:tr>
            </a:tbl>
          </a:graphicData>
        </a:graphic>
      </p:graphicFrame>
      <p:sp>
        <p:nvSpPr>
          <p:cNvPr id="50" name="TextBox 42">
            <a:extLst>
              <a:ext uri="{FF2B5EF4-FFF2-40B4-BE49-F238E27FC236}">
                <a16:creationId xmlns:a16="http://schemas.microsoft.com/office/drawing/2014/main" id="{2EA5FA72-F732-31FB-166C-884038F5A736}"/>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54" name="TextBox 53">
            <a:extLst>
              <a:ext uri="{FF2B5EF4-FFF2-40B4-BE49-F238E27FC236}">
                <a16:creationId xmlns:a16="http://schemas.microsoft.com/office/drawing/2014/main" id="{3E5BB144-A5FB-9D28-1E6F-8A1CD9B26666}"/>
              </a:ext>
            </a:extLst>
          </p:cNvPr>
          <p:cNvSpPr txBox="1"/>
          <p:nvPr/>
        </p:nvSpPr>
        <p:spPr>
          <a:xfrm>
            <a:off x="681622" y="1081730"/>
            <a:ext cx="899880" cy="4416594"/>
          </a:xfrm>
          <a:prstGeom prst="rect">
            <a:avLst/>
          </a:prstGeom>
          <a:noFill/>
        </p:spPr>
        <p:txBody>
          <a:bodyPr wrap="square">
            <a:spAutoFit/>
          </a:bodyPr>
          <a:lstStyle/>
          <a:p>
            <a:pPr lvl="0">
              <a:defRPr/>
            </a:pPr>
            <a:r>
              <a:rPr kumimoji="0" lang="en-GB" sz="800" b="1" i="0" u="none" strike="noStrike" kern="1200" cap="none" spc="0" normalizeH="0" baseline="0" noProof="0" dirty="0">
                <a:ln>
                  <a:noFill/>
                </a:ln>
                <a:solidFill>
                  <a:prstClr val="black"/>
                </a:solidFill>
                <a:effectLst/>
                <a:uLnTx/>
                <a:uFillTx/>
                <a:latin typeface="Century Gothic"/>
                <a:ea typeface="+mn-ea"/>
                <a:cs typeface="+mn-cs"/>
              </a:rPr>
              <a:t>Option </a:t>
            </a:r>
            <a:r>
              <a:rPr lang="en-GB" sz="800" b="1" dirty="0">
                <a:solidFill>
                  <a:prstClr val="black"/>
                </a:solidFill>
                <a:latin typeface="Century Gothic"/>
              </a:rPr>
              <a:t>One</a:t>
            </a: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2/11/26</a:t>
            </a:r>
          </a:p>
          <a:p>
            <a:pPr lvl="0">
              <a:defRPr/>
            </a:pPr>
            <a:r>
              <a:rPr lang="en-GB" sz="800" b="1" dirty="0">
                <a:solidFill>
                  <a:prstClr val="black"/>
                </a:solidFill>
                <a:latin typeface="Century Gothic"/>
              </a:rPr>
              <a:t>23/11/26</a:t>
            </a:r>
          </a:p>
          <a:p>
            <a:pPr lvl="0">
              <a:defRPr/>
            </a:pPr>
            <a:r>
              <a:rPr lang="en-GB" sz="800" b="1" dirty="0">
                <a:solidFill>
                  <a:prstClr val="black"/>
                </a:solidFill>
                <a:latin typeface="Century Gothic"/>
              </a:rPr>
              <a:t>14/12/26</a:t>
            </a:r>
          </a:p>
          <a:p>
            <a:pPr lvl="0">
              <a:defRPr/>
            </a:pPr>
            <a:r>
              <a:rPr lang="en-GB" sz="800" b="1" dirty="0">
                <a:solidFill>
                  <a:prstClr val="black"/>
                </a:solidFill>
                <a:latin typeface="Century Gothic"/>
              </a:rPr>
              <a:t>4/1/27</a:t>
            </a:r>
          </a:p>
          <a:p>
            <a:pPr lvl="0">
              <a:defRPr/>
            </a:pPr>
            <a:r>
              <a:rPr lang="en-GB" sz="800" b="1" dirty="0">
                <a:solidFill>
                  <a:prstClr val="black"/>
                </a:solidFill>
                <a:latin typeface="Century Gothic"/>
              </a:rPr>
              <a:t>25/1/27</a:t>
            </a:r>
          </a:p>
          <a:p>
            <a:pPr lvl="0">
              <a:defRPr/>
            </a:pPr>
            <a:r>
              <a:rPr lang="en-GB" sz="800" b="1" dirty="0">
                <a:solidFill>
                  <a:prstClr val="black"/>
                </a:solidFill>
                <a:latin typeface="Century Gothic"/>
              </a:rPr>
              <a:t>22/2/27</a:t>
            </a:r>
          </a:p>
          <a:p>
            <a:pPr lvl="0">
              <a:defRPr/>
            </a:pPr>
            <a:r>
              <a:rPr lang="en-GB" sz="800" b="1" dirty="0">
                <a:solidFill>
                  <a:prstClr val="black"/>
                </a:solidFill>
                <a:latin typeface="Century Gothic"/>
              </a:rPr>
              <a:t>15/3/27</a:t>
            </a: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Option Two</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Vegetables</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Dessert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1"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103" name="TextBox 83">
            <a:extLst>
              <a:ext uri="{FF2B5EF4-FFF2-40B4-BE49-F238E27FC236}">
                <a16:creationId xmlns:a16="http://schemas.microsoft.com/office/drawing/2014/main" id="{72CAC812-1933-7D2A-505D-1FF2FC0B7D46}"/>
              </a:ext>
            </a:extLst>
          </p:cNvPr>
          <p:cNvSpPr txBox="1"/>
          <p:nvPr/>
        </p:nvSpPr>
        <p:spPr>
          <a:xfrm>
            <a:off x="1681282" y="775068"/>
            <a:ext cx="1336220"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1" dirty="0">
                <a:latin typeface="Century Gothic" panose="020B0502020202020204" pitchFamily="34" charset="0"/>
              </a:rPr>
              <a:t>Planet Friendly Day </a:t>
            </a:r>
          </a:p>
        </p:txBody>
      </p:sp>
      <p:sp>
        <p:nvSpPr>
          <p:cNvPr id="2" name="TextBox 1">
            <a:extLst>
              <a:ext uri="{FF2B5EF4-FFF2-40B4-BE49-F238E27FC236}">
                <a16:creationId xmlns:a16="http://schemas.microsoft.com/office/drawing/2014/main" id="{B7E7E5EF-67E7-29CF-91FE-DF1663D7CC57}"/>
              </a:ext>
            </a:extLst>
          </p:cNvPr>
          <p:cNvSpPr txBox="1"/>
          <p:nvPr/>
        </p:nvSpPr>
        <p:spPr>
          <a:xfrm>
            <a:off x="2419806" y="88477"/>
            <a:ext cx="5759085" cy="369332"/>
          </a:xfrm>
          <a:prstGeom prst="rect">
            <a:avLst/>
          </a:prstGeom>
          <a:noFill/>
        </p:spPr>
        <p:txBody>
          <a:bodyPr wrap="square" rtlCol="0">
            <a:spAutoFit/>
          </a:bodyPr>
          <a:lstStyle/>
          <a:p>
            <a:pPr algn="ctr"/>
            <a:r>
              <a:rPr lang="en-GB" b="1" dirty="0">
                <a:latin typeface="Century Gothic" panose="020B0502020202020204" pitchFamily="34" charset="0"/>
              </a:rPr>
              <a:t>WEEK 1 CAMDEN AUTUMN WINTER MENU 2026/27</a:t>
            </a:r>
          </a:p>
        </p:txBody>
      </p:sp>
      <p:sp>
        <p:nvSpPr>
          <p:cNvPr id="5" name="Freeform 23">
            <a:extLst>
              <a:ext uri="{FF2B5EF4-FFF2-40B4-BE49-F238E27FC236}">
                <a16:creationId xmlns:a16="http://schemas.microsoft.com/office/drawing/2014/main" id="{9A0C592F-D0DF-0FD9-8549-483E9E5F26FA}"/>
              </a:ext>
            </a:extLst>
          </p:cNvPr>
          <p:cNvSpPr/>
          <p:nvPr/>
        </p:nvSpPr>
        <p:spPr>
          <a:xfrm flipH="1">
            <a:off x="9352910" y="1489415"/>
            <a:ext cx="201656" cy="31670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7">
            <a:extLst>
              <a:ext uri="{FF2B5EF4-FFF2-40B4-BE49-F238E27FC236}">
                <a16:creationId xmlns:a16="http://schemas.microsoft.com/office/drawing/2014/main" id="{2805264B-58F9-965A-242A-FE595BEB01BA}"/>
              </a:ext>
            </a:extLst>
          </p:cNvPr>
          <p:cNvGrpSpPr/>
          <p:nvPr/>
        </p:nvGrpSpPr>
        <p:grpSpPr>
          <a:xfrm>
            <a:off x="9312557" y="2992334"/>
            <a:ext cx="259528" cy="242212"/>
            <a:chOff x="0" y="0"/>
            <a:chExt cx="3741232" cy="3821539"/>
          </a:xfrm>
        </p:grpSpPr>
        <p:sp>
          <p:nvSpPr>
            <p:cNvPr id="7" name="Freeform 8">
              <a:extLst>
                <a:ext uri="{FF2B5EF4-FFF2-40B4-BE49-F238E27FC236}">
                  <a16:creationId xmlns:a16="http://schemas.microsoft.com/office/drawing/2014/main" id="{92DB8B4A-BD4C-FBED-9176-D4AA92734A7C}"/>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Freeform 9">
              <a:extLst>
                <a:ext uri="{FF2B5EF4-FFF2-40B4-BE49-F238E27FC236}">
                  <a16:creationId xmlns:a16="http://schemas.microsoft.com/office/drawing/2014/main" id="{A0729CC0-9840-5B0D-0EA4-3523C359721F}"/>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9" name="Group 10">
              <a:extLst>
                <a:ext uri="{FF2B5EF4-FFF2-40B4-BE49-F238E27FC236}">
                  <a16:creationId xmlns:a16="http://schemas.microsoft.com/office/drawing/2014/main" id="{96BF7C6D-EB9C-D061-B0E5-379B8EE121E9}"/>
                </a:ext>
              </a:extLst>
            </p:cNvPr>
            <p:cNvGrpSpPr/>
            <p:nvPr/>
          </p:nvGrpSpPr>
          <p:grpSpPr>
            <a:xfrm>
              <a:off x="0" y="1810741"/>
              <a:ext cx="852996" cy="852996"/>
              <a:chOff x="0" y="0"/>
              <a:chExt cx="812800" cy="812800"/>
            </a:xfrm>
          </p:grpSpPr>
          <p:sp>
            <p:nvSpPr>
              <p:cNvPr id="13" name="Freeform 11">
                <a:extLst>
                  <a:ext uri="{FF2B5EF4-FFF2-40B4-BE49-F238E27FC236}">
                    <a16:creationId xmlns:a16="http://schemas.microsoft.com/office/drawing/2014/main" id="{A5C45E01-1781-FE34-F04F-7D1A193236E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4" name="TextBox 12">
                <a:extLst>
                  <a:ext uri="{FF2B5EF4-FFF2-40B4-BE49-F238E27FC236}">
                    <a16:creationId xmlns:a16="http://schemas.microsoft.com/office/drawing/2014/main" id="{D35C276F-AA7E-AD0C-5B1D-15FD22B6FF61}"/>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0" name="Group 13">
              <a:extLst>
                <a:ext uri="{FF2B5EF4-FFF2-40B4-BE49-F238E27FC236}">
                  <a16:creationId xmlns:a16="http://schemas.microsoft.com/office/drawing/2014/main" id="{FFC6FA75-A3B8-06BA-9EEC-246C167F2BBA}"/>
                </a:ext>
              </a:extLst>
            </p:cNvPr>
            <p:cNvGrpSpPr/>
            <p:nvPr/>
          </p:nvGrpSpPr>
          <p:grpSpPr>
            <a:xfrm>
              <a:off x="2570638" y="270521"/>
              <a:ext cx="583309" cy="583309"/>
              <a:chOff x="0" y="0"/>
              <a:chExt cx="812800" cy="812800"/>
            </a:xfrm>
          </p:grpSpPr>
          <p:sp>
            <p:nvSpPr>
              <p:cNvPr id="11" name="Freeform 14">
                <a:extLst>
                  <a:ext uri="{FF2B5EF4-FFF2-40B4-BE49-F238E27FC236}">
                    <a16:creationId xmlns:a16="http://schemas.microsoft.com/office/drawing/2014/main" id="{B15EB43C-1E36-0020-3637-E75D302D062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2" name="TextBox 15">
                <a:extLst>
                  <a:ext uri="{FF2B5EF4-FFF2-40B4-BE49-F238E27FC236}">
                    <a16:creationId xmlns:a16="http://schemas.microsoft.com/office/drawing/2014/main" id="{707A5DDB-B50D-1F6D-00A3-C7A43B94EF36}"/>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5" name="TextBox 14">
            <a:extLst>
              <a:ext uri="{FF2B5EF4-FFF2-40B4-BE49-F238E27FC236}">
                <a16:creationId xmlns:a16="http://schemas.microsoft.com/office/drawing/2014/main" id="{7647A624-3E2A-3BA0-794B-C54A77D4DD0F}"/>
              </a:ext>
            </a:extLst>
          </p:cNvPr>
          <p:cNvSpPr txBox="1"/>
          <p:nvPr/>
        </p:nvSpPr>
        <p:spPr>
          <a:xfrm>
            <a:off x="9158493" y="3210373"/>
            <a:ext cx="596695" cy="438582"/>
          </a:xfrm>
          <a:prstGeom prst="rect">
            <a:avLst/>
          </a:prstGeom>
          <a:noFill/>
        </p:spPr>
        <p:txBody>
          <a:bodyPr wrap="square" rtlCol="0">
            <a:spAutoFit/>
          </a:bodyPr>
          <a:lstStyle/>
          <a:p>
            <a:pPr algn="ctr"/>
            <a:r>
              <a:rPr lang="en-GB" sz="750" dirty="0">
                <a:latin typeface="Century Gothic" panose="020B0502020202020204" pitchFamily="34" charset="0"/>
              </a:rPr>
              <a:t>Added plant protein</a:t>
            </a:r>
            <a:endParaRPr lang="en-GB" sz="750" b="1" dirty="0">
              <a:latin typeface="Century Gothic" panose="020B0502020202020204" pitchFamily="34" charset="0"/>
            </a:endParaRPr>
          </a:p>
        </p:txBody>
      </p:sp>
      <p:sp>
        <p:nvSpPr>
          <p:cNvPr id="16" name="TextBox 15">
            <a:extLst>
              <a:ext uri="{FF2B5EF4-FFF2-40B4-BE49-F238E27FC236}">
                <a16:creationId xmlns:a16="http://schemas.microsoft.com/office/drawing/2014/main" id="{35CD0F4E-579D-1CEE-C3AF-70B9E4398EEF}"/>
              </a:ext>
            </a:extLst>
          </p:cNvPr>
          <p:cNvSpPr txBox="1"/>
          <p:nvPr/>
        </p:nvSpPr>
        <p:spPr>
          <a:xfrm>
            <a:off x="9108692" y="2308670"/>
            <a:ext cx="685487" cy="669414"/>
          </a:xfrm>
          <a:prstGeom prst="rect">
            <a:avLst/>
          </a:prstGeom>
          <a:noFill/>
        </p:spPr>
        <p:txBody>
          <a:bodyPr wrap="square" rtlCol="0">
            <a:spAutoFit/>
          </a:bodyPr>
          <a:lstStyle/>
          <a:p>
            <a:pPr algn="ctr"/>
            <a:r>
              <a:rPr lang="en-GB" sz="750" dirty="0">
                <a:latin typeface="Century Gothic" panose="020B0502020202020204" pitchFamily="34" charset="0"/>
              </a:rPr>
              <a:t>Plant-based and Planet Friendly</a:t>
            </a:r>
          </a:p>
        </p:txBody>
      </p:sp>
      <p:pic>
        <p:nvPicPr>
          <p:cNvPr id="17" name="Picture 16" descr="A picture containing shape&#10;&#10;Description automatically generated">
            <a:extLst>
              <a:ext uri="{FF2B5EF4-FFF2-40B4-BE49-F238E27FC236}">
                <a16:creationId xmlns:a16="http://schemas.microsoft.com/office/drawing/2014/main" id="{B469FA89-AC6C-8ED2-AF46-AEF22B39579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79192">
            <a:off x="9295823" y="3676328"/>
            <a:ext cx="292997" cy="253402"/>
          </a:xfrm>
          <a:prstGeom prst="rect">
            <a:avLst/>
          </a:prstGeom>
        </p:spPr>
      </p:pic>
      <p:sp>
        <p:nvSpPr>
          <p:cNvPr id="18" name="TextBox 17">
            <a:extLst>
              <a:ext uri="{FF2B5EF4-FFF2-40B4-BE49-F238E27FC236}">
                <a16:creationId xmlns:a16="http://schemas.microsoft.com/office/drawing/2014/main" id="{51286E2F-F8C3-4746-BE67-EE19F219C695}"/>
              </a:ext>
            </a:extLst>
          </p:cNvPr>
          <p:cNvSpPr txBox="1"/>
          <p:nvPr/>
        </p:nvSpPr>
        <p:spPr>
          <a:xfrm>
            <a:off x="9177164" y="3921458"/>
            <a:ext cx="596695" cy="323165"/>
          </a:xfrm>
          <a:prstGeom prst="rect">
            <a:avLst/>
          </a:prstGeom>
          <a:noFill/>
        </p:spPr>
        <p:txBody>
          <a:bodyPr wrap="square" rtlCol="0">
            <a:spAutoFit/>
          </a:bodyPr>
          <a:lstStyle/>
          <a:p>
            <a:pPr algn="ctr"/>
            <a:r>
              <a:rPr lang="en-GB" sz="750" dirty="0">
                <a:latin typeface="Century Gothic" panose="020B0502020202020204" pitchFamily="34" charset="0"/>
              </a:rPr>
              <a:t>Chef’s Special</a:t>
            </a:r>
            <a:endParaRPr lang="en-GB" sz="750" b="1" dirty="0">
              <a:latin typeface="Century Gothic" panose="020B0502020202020204" pitchFamily="34" charset="0"/>
            </a:endParaRPr>
          </a:p>
        </p:txBody>
      </p:sp>
      <p:sp>
        <p:nvSpPr>
          <p:cNvPr id="19" name="Freeform 44">
            <a:extLst>
              <a:ext uri="{FF2B5EF4-FFF2-40B4-BE49-F238E27FC236}">
                <a16:creationId xmlns:a16="http://schemas.microsoft.com/office/drawing/2014/main" id="{C4E0667A-773A-72A9-27FD-1A8DD583BC0E}"/>
              </a:ext>
            </a:extLst>
          </p:cNvPr>
          <p:cNvSpPr/>
          <p:nvPr/>
        </p:nvSpPr>
        <p:spPr>
          <a:xfrm>
            <a:off x="9320440" y="2107943"/>
            <a:ext cx="259528" cy="204466"/>
          </a:xfrm>
          <a:prstGeom prst="rect">
            <a:avLst/>
          </a:pr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0" name="TextBox 19">
            <a:extLst>
              <a:ext uri="{FF2B5EF4-FFF2-40B4-BE49-F238E27FC236}">
                <a16:creationId xmlns:a16="http://schemas.microsoft.com/office/drawing/2014/main" id="{5F8A1C4E-D9BA-D0DD-4FA1-83019ED040DB}"/>
              </a:ext>
            </a:extLst>
          </p:cNvPr>
          <p:cNvSpPr txBox="1"/>
          <p:nvPr/>
        </p:nvSpPr>
        <p:spPr>
          <a:xfrm>
            <a:off x="9040306" y="1793854"/>
            <a:ext cx="804249" cy="323165"/>
          </a:xfrm>
          <a:prstGeom prst="rect">
            <a:avLst/>
          </a:prstGeom>
          <a:noFill/>
        </p:spPr>
        <p:txBody>
          <a:bodyPr wrap="square" rtlCol="0">
            <a:spAutoFit/>
          </a:bodyPr>
          <a:lstStyle/>
          <a:p>
            <a:pPr algn="ctr"/>
            <a:r>
              <a:rPr lang="en-GB" sz="750" dirty="0">
                <a:latin typeface="Century Gothic" panose="020B0502020202020204" pitchFamily="34" charset="0"/>
              </a:rPr>
              <a:t>Whole </a:t>
            </a:r>
          </a:p>
          <a:p>
            <a:pPr algn="ctr"/>
            <a:r>
              <a:rPr lang="en-GB" sz="750" dirty="0">
                <a:latin typeface="Century Gothic" panose="020B0502020202020204" pitchFamily="34" charset="0"/>
              </a:rPr>
              <a:t>grain</a:t>
            </a:r>
          </a:p>
        </p:txBody>
      </p:sp>
      <p:pic>
        <p:nvPicPr>
          <p:cNvPr id="21" name="Picture 20" descr="A group of tractors with different colors&#10;&#10;Description automatically generated">
            <a:extLst>
              <a:ext uri="{FF2B5EF4-FFF2-40B4-BE49-F238E27FC236}">
                <a16:creationId xmlns:a16="http://schemas.microsoft.com/office/drawing/2014/main" id="{8F180BFF-0D62-D699-9557-A916987E8067}"/>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20000" contrast="-40000"/>
                    </a14:imgEffect>
                  </a14:imgLayer>
                </a14:imgProps>
              </a:ext>
            </a:extLst>
          </a:blip>
          <a:srcRect l="66176" t="48941"/>
          <a:stretch/>
        </p:blipFill>
        <p:spPr>
          <a:xfrm flipH="1">
            <a:off x="9303511" y="4293910"/>
            <a:ext cx="326534" cy="275784"/>
          </a:xfrm>
          <a:prstGeom prst="rect">
            <a:avLst/>
          </a:prstGeom>
        </p:spPr>
      </p:pic>
      <p:sp>
        <p:nvSpPr>
          <p:cNvPr id="22" name="TextBox 21">
            <a:extLst>
              <a:ext uri="{FF2B5EF4-FFF2-40B4-BE49-F238E27FC236}">
                <a16:creationId xmlns:a16="http://schemas.microsoft.com/office/drawing/2014/main" id="{5E79C60E-07FB-9B6A-30CD-8727E26DF261}"/>
              </a:ext>
            </a:extLst>
          </p:cNvPr>
          <p:cNvSpPr txBox="1"/>
          <p:nvPr/>
        </p:nvSpPr>
        <p:spPr>
          <a:xfrm>
            <a:off x="9133181" y="457897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a:t>
            </a:r>
          </a:p>
          <a:p>
            <a:pPr algn="ctr"/>
            <a:r>
              <a:rPr lang="en-GB" sz="750" dirty="0">
                <a:latin typeface="Century Gothic" panose="020B0502020202020204" pitchFamily="34" charset="0"/>
              </a:rPr>
              <a:t>Red Tractor</a:t>
            </a:r>
          </a:p>
          <a:p>
            <a:pPr algn="ctr"/>
            <a:r>
              <a:rPr lang="en-GB" sz="750" dirty="0">
                <a:latin typeface="Century Gothic" panose="020B0502020202020204" pitchFamily="34" charset="0"/>
              </a:rPr>
              <a:t>Meat</a:t>
            </a:r>
          </a:p>
        </p:txBody>
      </p:sp>
      <p:pic>
        <p:nvPicPr>
          <p:cNvPr id="23" name="Picture 22" descr="A yellow sun with triangles&#10;&#10;Description automatically generated">
            <a:extLst>
              <a:ext uri="{FF2B5EF4-FFF2-40B4-BE49-F238E27FC236}">
                <a16:creationId xmlns:a16="http://schemas.microsoft.com/office/drawing/2014/main" id="{175542DA-28F6-D8C6-834F-5F00AA1047F4}"/>
              </a:ext>
            </a:extLst>
          </p:cNvPr>
          <p:cNvPicPr>
            <a:picLocks noChangeAspect="1"/>
          </p:cNvPicPr>
          <p:nvPr/>
        </p:nvPicPr>
        <p:blipFill>
          <a:blip r:embed="rId10"/>
          <a:stretch>
            <a:fillRect/>
          </a:stretch>
        </p:blipFill>
        <p:spPr>
          <a:xfrm>
            <a:off x="9336173" y="5155413"/>
            <a:ext cx="258267" cy="228769"/>
          </a:xfrm>
          <a:prstGeom prst="rect">
            <a:avLst/>
          </a:prstGeom>
        </p:spPr>
      </p:pic>
      <p:sp>
        <p:nvSpPr>
          <p:cNvPr id="24" name="TextBox 23">
            <a:extLst>
              <a:ext uri="{FF2B5EF4-FFF2-40B4-BE49-F238E27FC236}">
                <a16:creationId xmlns:a16="http://schemas.microsoft.com/office/drawing/2014/main" id="{65504D82-445C-9D9C-9D28-B82E983869B4}"/>
              </a:ext>
            </a:extLst>
          </p:cNvPr>
          <p:cNvSpPr txBox="1"/>
          <p:nvPr/>
        </p:nvSpPr>
        <p:spPr>
          <a:xfrm>
            <a:off x="9124428" y="538756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Seasonal Fruit &amp; Veg</a:t>
            </a:r>
          </a:p>
        </p:txBody>
      </p:sp>
      <p:sp>
        <p:nvSpPr>
          <p:cNvPr id="26" name="TextBox 25">
            <a:extLst>
              <a:ext uri="{FF2B5EF4-FFF2-40B4-BE49-F238E27FC236}">
                <a16:creationId xmlns:a16="http://schemas.microsoft.com/office/drawing/2014/main" id="{538E794D-9826-6D55-6C01-B587CD106607}"/>
              </a:ext>
            </a:extLst>
          </p:cNvPr>
          <p:cNvSpPr txBox="1"/>
          <p:nvPr/>
        </p:nvSpPr>
        <p:spPr>
          <a:xfrm>
            <a:off x="7081520" y="5991436"/>
            <a:ext cx="2713425" cy="207749"/>
          </a:xfrm>
          <a:prstGeom prst="rect">
            <a:avLst/>
          </a:prstGeom>
          <a:noFill/>
        </p:spPr>
        <p:txBody>
          <a:bodyPr wrap="square">
            <a:spAutoFit/>
          </a:bodyPr>
          <a:lstStyle/>
          <a:p>
            <a:pPr lvl="0">
              <a:defRPr/>
            </a:pP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 Vegetarian (VE) </a:t>
            </a: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rPr>
              <a:t>P</a:t>
            </a:r>
            <a:r>
              <a:rPr lang="en-GB" sz="750" dirty="0">
                <a:latin typeface="Century Gothic" panose="020B0502020202020204" pitchFamily="34" charset="0"/>
              </a:rPr>
              <a:t>lant-based and Planet Friendly </a:t>
            </a:r>
            <a:endPar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29" name="TextBox 28">
            <a:extLst>
              <a:ext uri="{FF2B5EF4-FFF2-40B4-BE49-F238E27FC236}">
                <a16:creationId xmlns:a16="http://schemas.microsoft.com/office/drawing/2014/main" id="{B0A61512-D32D-37CE-53DF-1D86B9BC90F3}"/>
              </a:ext>
            </a:extLst>
          </p:cNvPr>
          <p:cNvSpPr txBox="1"/>
          <p:nvPr/>
        </p:nvSpPr>
        <p:spPr>
          <a:xfrm>
            <a:off x="176212" y="6153899"/>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sp>
        <p:nvSpPr>
          <p:cNvPr id="30" name="TextBox 29">
            <a:extLst>
              <a:ext uri="{FF2B5EF4-FFF2-40B4-BE49-F238E27FC236}">
                <a16:creationId xmlns:a16="http://schemas.microsoft.com/office/drawing/2014/main" id="{2D7D05C0-7812-DDC1-EEA4-D7FBD15B5F83}"/>
              </a:ext>
            </a:extLst>
          </p:cNvPr>
          <p:cNvSpPr txBox="1"/>
          <p:nvPr/>
        </p:nvSpPr>
        <p:spPr>
          <a:xfrm>
            <a:off x="1397143" y="5934156"/>
            <a:ext cx="5249190"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Freshly cooked jacket potatoes with a choice of fillings (V/VE) </a:t>
            </a:r>
            <a:r>
              <a:rPr kumimoji="0" lang="en-GB" sz="7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 choice of flavoured breads freshly baked on site daily (VE) - </a:t>
            </a: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Daily salad selection (V/VE) – Fresh Fruit (VE) – Natural Yoghurt (V/VE) - Drinking Milk (V/VE)</a:t>
            </a:r>
          </a:p>
        </p:txBody>
      </p:sp>
      <p:pic>
        <p:nvPicPr>
          <p:cNvPr id="37" name="Picture 36" descr="A group of tractors with different colors&#10;&#10;Description automatically generated">
            <a:extLst>
              <a:ext uri="{FF2B5EF4-FFF2-40B4-BE49-F238E27FC236}">
                <a16:creationId xmlns:a16="http://schemas.microsoft.com/office/drawing/2014/main" id="{DE06650F-282A-0D32-9175-9691C2D7E34E}"/>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20000" contrast="-40000"/>
                    </a14:imgEffect>
                  </a14:imgLayer>
                </a14:imgProps>
              </a:ext>
            </a:extLst>
          </a:blip>
          <a:srcRect l="66176" t="48941"/>
          <a:stretch/>
        </p:blipFill>
        <p:spPr>
          <a:xfrm flipH="1">
            <a:off x="3211746" y="2576557"/>
            <a:ext cx="248019" cy="209472"/>
          </a:xfrm>
          <a:prstGeom prst="rect">
            <a:avLst/>
          </a:prstGeom>
        </p:spPr>
      </p:pic>
      <p:pic>
        <p:nvPicPr>
          <p:cNvPr id="74" name="Picture 73" descr="A yellow sun with triangles&#10;&#10;Description automatically generated">
            <a:extLst>
              <a:ext uri="{FF2B5EF4-FFF2-40B4-BE49-F238E27FC236}">
                <a16:creationId xmlns:a16="http://schemas.microsoft.com/office/drawing/2014/main" id="{DE5C6F1F-E549-B2D7-39D1-1CC3D9C855F9}"/>
              </a:ext>
            </a:extLst>
          </p:cNvPr>
          <p:cNvPicPr>
            <a:picLocks noChangeAspect="1"/>
          </p:cNvPicPr>
          <p:nvPr/>
        </p:nvPicPr>
        <p:blipFill>
          <a:blip r:embed="rId10"/>
          <a:stretch>
            <a:fillRect/>
          </a:stretch>
        </p:blipFill>
        <p:spPr>
          <a:xfrm>
            <a:off x="2784604" y="3278328"/>
            <a:ext cx="164618" cy="145816"/>
          </a:xfrm>
          <a:prstGeom prst="rect">
            <a:avLst/>
          </a:prstGeom>
        </p:spPr>
      </p:pic>
      <p:pic>
        <p:nvPicPr>
          <p:cNvPr id="76" name="Picture 75" descr="A yellow sun with triangles&#10;&#10;Description automatically generated">
            <a:extLst>
              <a:ext uri="{FF2B5EF4-FFF2-40B4-BE49-F238E27FC236}">
                <a16:creationId xmlns:a16="http://schemas.microsoft.com/office/drawing/2014/main" id="{28CFED1C-6945-92CE-BF02-DE2E4597BE95}"/>
              </a:ext>
            </a:extLst>
          </p:cNvPr>
          <p:cNvPicPr>
            <a:picLocks noChangeAspect="1"/>
          </p:cNvPicPr>
          <p:nvPr/>
        </p:nvPicPr>
        <p:blipFill>
          <a:blip r:embed="rId10"/>
          <a:stretch>
            <a:fillRect/>
          </a:stretch>
        </p:blipFill>
        <p:spPr>
          <a:xfrm>
            <a:off x="2852308" y="3906270"/>
            <a:ext cx="164618" cy="145816"/>
          </a:xfrm>
          <a:prstGeom prst="rect">
            <a:avLst/>
          </a:prstGeom>
        </p:spPr>
      </p:pic>
      <p:pic>
        <p:nvPicPr>
          <p:cNvPr id="77" name="Picture 76" descr="A yellow sun with triangles&#10;&#10;Description automatically generated">
            <a:extLst>
              <a:ext uri="{FF2B5EF4-FFF2-40B4-BE49-F238E27FC236}">
                <a16:creationId xmlns:a16="http://schemas.microsoft.com/office/drawing/2014/main" id="{E01854B1-B101-0205-C225-A10201307EB9}"/>
              </a:ext>
            </a:extLst>
          </p:cNvPr>
          <p:cNvPicPr>
            <a:picLocks noChangeAspect="1"/>
          </p:cNvPicPr>
          <p:nvPr/>
        </p:nvPicPr>
        <p:blipFill>
          <a:blip r:embed="rId10"/>
          <a:stretch>
            <a:fillRect/>
          </a:stretch>
        </p:blipFill>
        <p:spPr>
          <a:xfrm>
            <a:off x="2813904" y="4071903"/>
            <a:ext cx="164618" cy="145816"/>
          </a:xfrm>
          <a:prstGeom prst="rect">
            <a:avLst/>
          </a:prstGeom>
        </p:spPr>
      </p:pic>
      <p:pic>
        <p:nvPicPr>
          <p:cNvPr id="78" name="Picture 77" descr="A yellow sun with triangles&#10;&#10;Description automatically generated">
            <a:extLst>
              <a:ext uri="{FF2B5EF4-FFF2-40B4-BE49-F238E27FC236}">
                <a16:creationId xmlns:a16="http://schemas.microsoft.com/office/drawing/2014/main" id="{574EA3A0-3A6F-AFD7-28A7-D4C7D731D945}"/>
              </a:ext>
            </a:extLst>
          </p:cNvPr>
          <p:cNvPicPr>
            <a:picLocks noChangeAspect="1"/>
          </p:cNvPicPr>
          <p:nvPr/>
        </p:nvPicPr>
        <p:blipFill>
          <a:blip r:embed="rId10"/>
          <a:stretch>
            <a:fillRect/>
          </a:stretch>
        </p:blipFill>
        <p:spPr>
          <a:xfrm>
            <a:off x="2823831" y="4312165"/>
            <a:ext cx="164618" cy="145816"/>
          </a:xfrm>
          <a:prstGeom prst="rect">
            <a:avLst/>
          </a:prstGeom>
        </p:spPr>
      </p:pic>
      <p:pic>
        <p:nvPicPr>
          <p:cNvPr id="79" name="Picture 78" descr="A yellow sun with triangles&#10;&#10;Description automatically generated">
            <a:extLst>
              <a:ext uri="{FF2B5EF4-FFF2-40B4-BE49-F238E27FC236}">
                <a16:creationId xmlns:a16="http://schemas.microsoft.com/office/drawing/2014/main" id="{2BA7D681-8ACC-6C2B-A3BC-A41CF88CC8D5}"/>
              </a:ext>
            </a:extLst>
          </p:cNvPr>
          <p:cNvPicPr>
            <a:picLocks noChangeAspect="1"/>
          </p:cNvPicPr>
          <p:nvPr/>
        </p:nvPicPr>
        <p:blipFill>
          <a:blip r:embed="rId10"/>
          <a:stretch>
            <a:fillRect/>
          </a:stretch>
        </p:blipFill>
        <p:spPr>
          <a:xfrm>
            <a:off x="2844932" y="4466822"/>
            <a:ext cx="164618" cy="145816"/>
          </a:xfrm>
          <a:prstGeom prst="rect">
            <a:avLst/>
          </a:prstGeom>
        </p:spPr>
      </p:pic>
      <p:pic>
        <p:nvPicPr>
          <p:cNvPr id="80" name="Picture 79" descr="A yellow sun with triangles&#10;&#10;Description automatically generated">
            <a:extLst>
              <a:ext uri="{FF2B5EF4-FFF2-40B4-BE49-F238E27FC236}">
                <a16:creationId xmlns:a16="http://schemas.microsoft.com/office/drawing/2014/main" id="{04C8ECE3-3E42-8609-9EB7-CA4400F6FB32}"/>
              </a:ext>
            </a:extLst>
          </p:cNvPr>
          <p:cNvPicPr>
            <a:picLocks noChangeAspect="1"/>
          </p:cNvPicPr>
          <p:nvPr/>
        </p:nvPicPr>
        <p:blipFill>
          <a:blip r:embed="rId10"/>
          <a:stretch>
            <a:fillRect/>
          </a:stretch>
        </p:blipFill>
        <p:spPr>
          <a:xfrm>
            <a:off x="4374380" y="3324254"/>
            <a:ext cx="164618" cy="145816"/>
          </a:xfrm>
          <a:prstGeom prst="rect">
            <a:avLst/>
          </a:prstGeom>
        </p:spPr>
      </p:pic>
      <p:pic>
        <p:nvPicPr>
          <p:cNvPr id="82" name="Picture 81" descr="A yellow sun with triangles&#10;&#10;Description automatically generated">
            <a:extLst>
              <a:ext uri="{FF2B5EF4-FFF2-40B4-BE49-F238E27FC236}">
                <a16:creationId xmlns:a16="http://schemas.microsoft.com/office/drawing/2014/main" id="{B581DD21-3990-DEB4-74BA-D8A438B57F77}"/>
              </a:ext>
            </a:extLst>
          </p:cNvPr>
          <p:cNvPicPr>
            <a:picLocks noChangeAspect="1"/>
          </p:cNvPicPr>
          <p:nvPr/>
        </p:nvPicPr>
        <p:blipFill>
          <a:blip r:embed="rId10"/>
          <a:stretch>
            <a:fillRect/>
          </a:stretch>
        </p:blipFill>
        <p:spPr>
          <a:xfrm>
            <a:off x="4364849" y="3887689"/>
            <a:ext cx="164618" cy="145816"/>
          </a:xfrm>
          <a:prstGeom prst="rect">
            <a:avLst/>
          </a:prstGeom>
        </p:spPr>
      </p:pic>
      <p:pic>
        <p:nvPicPr>
          <p:cNvPr id="83" name="Picture 82" descr="A yellow sun with triangles&#10;&#10;Description automatically generated">
            <a:extLst>
              <a:ext uri="{FF2B5EF4-FFF2-40B4-BE49-F238E27FC236}">
                <a16:creationId xmlns:a16="http://schemas.microsoft.com/office/drawing/2014/main" id="{3681305D-4774-B2C0-A324-1B7F9BA039E0}"/>
              </a:ext>
            </a:extLst>
          </p:cNvPr>
          <p:cNvPicPr>
            <a:picLocks noChangeAspect="1"/>
          </p:cNvPicPr>
          <p:nvPr/>
        </p:nvPicPr>
        <p:blipFill>
          <a:blip r:embed="rId10"/>
          <a:stretch>
            <a:fillRect/>
          </a:stretch>
        </p:blipFill>
        <p:spPr>
          <a:xfrm>
            <a:off x="4374185" y="4044515"/>
            <a:ext cx="164618" cy="145816"/>
          </a:xfrm>
          <a:prstGeom prst="rect">
            <a:avLst/>
          </a:prstGeom>
        </p:spPr>
      </p:pic>
      <p:pic>
        <p:nvPicPr>
          <p:cNvPr id="84" name="Picture 83" descr="A yellow sun with triangles&#10;&#10;Description automatically generated">
            <a:extLst>
              <a:ext uri="{FF2B5EF4-FFF2-40B4-BE49-F238E27FC236}">
                <a16:creationId xmlns:a16="http://schemas.microsoft.com/office/drawing/2014/main" id="{F2920A4D-54E1-E258-5EFD-75DF33FA54EA}"/>
              </a:ext>
            </a:extLst>
          </p:cNvPr>
          <p:cNvPicPr>
            <a:picLocks noChangeAspect="1"/>
          </p:cNvPicPr>
          <p:nvPr/>
        </p:nvPicPr>
        <p:blipFill>
          <a:blip r:embed="rId10"/>
          <a:stretch>
            <a:fillRect/>
          </a:stretch>
        </p:blipFill>
        <p:spPr>
          <a:xfrm>
            <a:off x="4374185" y="4195228"/>
            <a:ext cx="164618" cy="145816"/>
          </a:xfrm>
          <a:prstGeom prst="rect">
            <a:avLst/>
          </a:prstGeom>
        </p:spPr>
      </p:pic>
      <p:pic>
        <p:nvPicPr>
          <p:cNvPr id="85" name="Picture 84" descr="A yellow sun with triangles&#10;&#10;Description automatically generated">
            <a:extLst>
              <a:ext uri="{FF2B5EF4-FFF2-40B4-BE49-F238E27FC236}">
                <a16:creationId xmlns:a16="http://schemas.microsoft.com/office/drawing/2014/main" id="{1A0704A0-7B90-EDE4-0824-B7DBB54E2099}"/>
              </a:ext>
            </a:extLst>
          </p:cNvPr>
          <p:cNvPicPr>
            <a:picLocks noChangeAspect="1"/>
          </p:cNvPicPr>
          <p:nvPr/>
        </p:nvPicPr>
        <p:blipFill>
          <a:blip r:embed="rId10"/>
          <a:stretch>
            <a:fillRect/>
          </a:stretch>
        </p:blipFill>
        <p:spPr>
          <a:xfrm>
            <a:off x="4364849" y="4354589"/>
            <a:ext cx="164618" cy="145816"/>
          </a:xfrm>
          <a:prstGeom prst="rect">
            <a:avLst/>
          </a:prstGeom>
        </p:spPr>
      </p:pic>
      <p:pic>
        <p:nvPicPr>
          <p:cNvPr id="86" name="Picture 85" descr="A yellow sun with triangles&#10;&#10;Description automatically generated">
            <a:extLst>
              <a:ext uri="{FF2B5EF4-FFF2-40B4-BE49-F238E27FC236}">
                <a16:creationId xmlns:a16="http://schemas.microsoft.com/office/drawing/2014/main" id="{EE37246A-DC74-D84C-3959-AC327FA2E890}"/>
              </a:ext>
            </a:extLst>
          </p:cNvPr>
          <p:cNvPicPr>
            <a:picLocks noChangeAspect="1"/>
          </p:cNvPicPr>
          <p:nvPr/>
        </p:nvPicPr>
        <p:blipFill>
          <a:blip r:embed="rId10"/>
          <a:stretch>
            <a:fillRect/>
          </a:stretch>
        </p:blipFill>
        <p:spPr>
          <a:xfrm>
            <a:off x="5882562" y="3243466"/>
            <a:ext cx="164618" cy="145816"/>
          </a:xfrm>
          <a:prstGeom prst="rect">
            <a:avLst/>
          </a:prstGeom>
        </p:spPr>
      </p:pic>
      <p:pic>
        <p:nvPicPr>
          <p:cNvPr id="87" name="Picture 86" descr="A yellow sun with triangles&#10;&#10;Description automatically generated">
            <a:extLst>
              <a:ext uri="{FF2B5EF4-FFF2-40B4-BE49-F238E27FC236}">
                <a16:creationId xmlns:a16="http://schemas.microsoft.com/office/drawing/2014/main" id="{0D78157B-FAC5-0B64-FF30-E9C0FDCDFC39}"/>
              </a:ext>
            </a:extLst>
          </p:cNvPr>
          <p:cNvPicPr>
            <a:picLocks noChangeAspect="1"/>
          </p:cNvPicPr>
          <p:nvPr/>
        </p:nvPicPr>
        <p:blipFill>
          <a:blip r:embed="rId10"/>
          <a:stretch>
            <a:fillRect/>
          </a:stretch>
        </p:blipFill>
        <p:spPr>
          <a:xfrm>
            <a:off x="5876077" y="3947362"/>
            <a:ext cx="164618" cy="145816"/>
          </a:xfrm>
          <a:prstGeom prst="rect">
            <a:avLst/>
          </a:prstGeom>
        </p:spPr>
      </p:pic>
      <p:pic>
        <p:nvPicPr>
          <p:cNvPr id="88" name="Picture 87" descr="A yellow sun with triangles&#10;&#10;Description automatically generated">
            <a:extLst>
              <a:ext uri="{FF2B5EF4-FFF2-40B4-BE49-F238E27FC236}">
                <a16:creationId xmlns:a16="http://schemas.microsoft.com/office/drawing/2014/main" id="{E03C1A9C-CA79-625B-B4AC-DB23C2633228}"/>
              </a:ext>
            </a:extLst>
          </p:cNvPr>
          <p:cNvPicPr>
            <a:picLocks noChangeAspect="1"/>
          </p:cNvPicPr>
          <p:nvPr/>
        </p:nvPicPr>
        <p:blipFill>
          <a:blip r:embed="rId10"/>
          <a:stretch>
            <a:fillRect/>
          </a:stretch>
        </p:blipFill>
        <p:spPr>
          <a:xfrm>
            <a:off x="5871435" y="4157702"/>
            <a:ext cx="164618" cy="145816"/>
          </a:xfrm>
          <a:prstGeom prst="rect">
            <a:avLst/>
          </a:prstGeom>
        </p:spPr>
      </p:pic>
      <p:pic>
        <p:nvPicPr>
          <p:cNvPr id="89" name="Picture 88" descr="A yellow sun with triangles&#10;&#10;Description automatically generated">
            <a:extLst>
              <a:ext uri="{FF2B5EF4-FFF2-40B4-BE49-F238E27FC236}">
                <a16:creationId xmlns:a16="http://schemas.microsoft.com/office/drawing/2014/main" id="{F65F5BFB-2217-B258-F0D4-87FB9EF68012}"/>
              </a:ext>
            </a:extLst>
          </p:cNvPr>
          <p:cNvPicPr>
            <a:picLocks noChangeAspect="1"/>
          </p:cNvPicPr>
          <p:nvPr/>
        </p:nvPicPr>
        <p:blipFill>
          <a:blip r:embed="rId10"/>
          <a:stretch>
            <a:fillRect/>
          </a:stretch>
        </p:blipFill>
        <p:spPr>
          <a:xfrm>
            <a:off x="5874419" y="4303741"/>
            <a:ext cx="164618" cy="145816"/>
          </a:xfrm>
          <a:prstGeom prst="rect">
            <a:avLst/>
          </a:prstGeom>
        </p:spPr>
      </p:pic>
      <p:pic>
        <p:nvPicPr>
          <p:cNvPr id="90" name="Picture 89" descr="A yellow sun with triangles&#10;&#10;Description automatically generated">
            <a:extLst>
              <a:ext uri="{FF2B5EF4-FFF2-40B4-BE49-F238E27FC236}">
                <a16:creationId xmlns:a16="http://schemas.microsoft.com/office/drawing/2014/main" id="{DF44D2D9-0CCD-28FC-D7B7-116DF508D25F}"/>
              </a:ext>
            </a:extLst>
          </p:cNvPr>
          <p:cNvPicPr>
            <a:picLocks noChangeAspect="1"/>
          </p:cNvPicPr>
          <p:nvPr/>
        </p:nvPicPr>
        <p:blipFill>
          <a:blip r:embed="rId10"/>
          <a:stretch>
            <a:fillRect/>
          </a:stretch>
        </p:blipFill>
        <p:spPr>
          <a:xfrm>
            <a:off x="5874419" y="4588148"/>
            <a:ext cx="164618" cy="145816"/>
          </a:xfrm>
          <a:prstGeom prst="rect">
            <a:avLst/>
          </a:prstGeom>
        </p:spPr>
      </p:pic>
      <p:pic>
        <p:nvPicPr>
          <p:cNvPr id="91" name="Picture 90" descr="A yellow sun with triangles&#10;&#10;Description automatically generated">
            <a:extLst>
              <a:ext uri="{FF2B5EF4-FFF2-40B4-BE49-F238E27FC236}">
                <a16:creationId xmlns:a16="http://schemas.microsoft.com/office/drawing/2014/main" id="{1290FE94-6C8D-120F-DEDD-4C0C1C8DE7B1}"/>
              </a:ext>
            </a:extLst>
          </p:cNvPr>
          <p:cNvPicPr>
            <a:picLocks noChangeAspect="1"/>
          </p:cNvPicPr>
          <p:nvPr/>
        </p:nvPicPr>
        <p:blipFill>
          <a:blip r:embed="rId10"/>
          <a:stretch>
            <a:fillRect/>
          </a:stretch>
        </p:blipFill>
        <p:spPr>
          <a:xfrm>
            <a:off x="5880501" y="4442332"/>
            <a:ext cx="164618" cy="145816"/>
          </a:xfrm>
          <a:prstGeom prst="rect">
            <a:avLst/>
          </a:prstGeom>
        </p:spPr>
      </p:pic>
      <p:pic>
        <p:nvPicPr>
          <p:cNvPr id="92" name="Picture 91" descr="A yellow sun with triangles&#10;&#10;Description automatically generated">
            <a:extLst>
              <a:ext uri="{FF2B5EF4-FFF2-40B4-BE49-F238E27FC236}">
                <a16:creationId xmlns:a16="http://schemas.microsoft.com/office/drawing/2014/main" id="{BA8147AA-6EA2-EFE7-9212-E79D2CF3BA41}"/>
              </a:ext>
            </a:extLst>
          </p:cNvPr>
          <p:cNvPicPr>
            <a:picLocks noChangeAspect="1"/>
          </p:cNvPicPr>
          <p:nvPr/>
        </p:nvPicPr>
        <p:blipFill>
          <a:blip r:embed="rId10"/>
          <a:stretch>
            <a:fillRect/>
          </a:stretch>
        </p:blipFill>
        <p:spPr>
          <a:xfrm>
            <a:off x="7441400" y="3276141"/>
            <a:ext cx="164618" cy="145816"/>
          </a:xfrm>
          <a:prstGeom prst="rect">
            <a:avLst/>
          </a:prstGeom>
        </p:spPr>
      </p:pic>
      <p:pic>
        <p:nvPicPr>
          <p:cNvPr id="93" name="Picture 92" descr="A yellow sun with triangles&#10;&#10;Description automatically generated">
            <a:extLst>
              <a:ext uri="{FF2B5EF4-FFF2-40B4-BE49-F238E27FC236}">
                <a16:creationId xmlns:a16="http://schemas.microsoft.com/office/drawing/2014/main" id="{F8736DA1-1BC6-C3C5-DE8D-DB96ADEDC0A3}"/>
              </a:ext>
            </a:extLst>
          </p:cNvPr>
          <p:cNvPicPr>
            <a:picLocks noChangeAspect="1"/>
          </p:cNvPicPr>
          <p:nvPr/>
        </p:nvPicPr>
        <p:blipFill>
          <a:blip r:embed="rId10"/>
          <a:stretch>
            <a:fillRect/>
          </a:stretch>
        </p:blipFill>
        <p:spPr>
          <a:xfrm>
            <a:off x="7397954" y="3920604"/>
            <a:ext cx="164618" cy="145816"/>
          </a:xfrm>
          <a:prstGeom prst="rect">
            <a:avLst/>
          </a:prstGeom>
        </p:spPr>
      </p:pic>
      <p:pic>
        <p:nvPicPr>
          <p:cNvPr id="94" name="Picture 93" descr="A yellow sun with triangles&#10;&#10;Description automatically generated">
            <a:extLst>
              <a:ext uri="{FF2B5EF4-FFF2-40B4-BE49-F238E27FC236}">
                <a16:creationId xmlns:a16="http://schemas.microsoft.com/office/drawing/2014/main" id="{77FAB483-9A67-97B4-563C-075C60311B98}"/>
              </a:ext>
            </a:extLst>
          </p:cNvPr>
          <p:cNvPicPr>
            <a:picLocks noChangeAspect="1"/>
          </p:cNvPicPr>
          <p:nvPr/>
        </p:nvPicPr>
        <p:blipFill>
          <a:blip r:embed="rId10"/>
          <a:stretch>
            <a:fillRect/>
          </a:stretch>
        </p:blipFill>
        <p:spPr>
          <a:xfrm>
            <a:off x="7399251" y="4051771"/>
            <a:ext cx="164618" cy="145816"/>
          </a:xfrm>
          <a:prstGeom prst="rect">
            <a:avLst/>
          </a:prstGeom>
        </p:spPr>
      </p:pic>
      <p:pic>
        <p:nvPicPr>
          <p:cNvPr id="95" name="Picture 94" descr="A yellow sun with triangles&#10;&#10;Description automatically generated">
            <a:extLst>
              <a:ext uri="{FF2B5EF4-FFF2-40B4-BE49-F238E27FC236}">
                <a16:creationId xmlns:a16="http://schemas.microsoft.com/office/drawing/2014/main" id="{8E61A842-A6A3-78CD-C3C0-4072C4FC844D}"/>
              </a:ext>
            </a:extLst>
          </p:cNvPr>
          <p:cNvPicPr>
            <a:picLocks noChangeAspect="1"/>
          </p:cNvPicPr>
          <p:nvPr/>
        </p:nvPicPr>
        <p:blipFill>
          <a:blip r:embed="rId10"/>
          <a:stretch>
            <a:fillRect/>
          </a:stretch>
        </p:blipFill>
        <p:spPr>
          <a:xfrm>
            <a:off x="7399870" y="4177755"/>
            <a:ext cx="164618" cy="145816"/>
          </a:xfrm>
          <a:prstGeom prst="rect">
            <a:avLst/>
          </a:prstGeom>
        </p:spPr>
      </p:pic>
      <p:pic>
        <p:nvPicPr>
          <p:cNvPr id="96" name="Picture 95" descr="A yellow sun with triangles&#10;&#10;Description automatically generated">
            <a:extLst>
              <a:ext uri="{FF2B5EF4-FFF2-40B4-BE49-F238E27FC236}">
                <a16:creationId xmlns:a16="http://schemas.microsoft.com/office/drawing/2014/main" id="{111156AF-2F99-0378-9133-F82EB060EF9C}"/>
              </a:ext>
            </a:extLst>
          </p:cNvPr>
          <p:cNvPicPr>
            <a:picLocks noChangeAspect="1"/>
          </p:cNvPicPr>
          <p:nvPr/>
        </p:nvPicPr>
        <p:blipFill>
          <a:blip r:embed="rId10"/>
          <a:stretch>
            <a:fillRect/>
          </a:stretch>
        </p:blipFill>
        <p:spPr>
          <a:xfrm>
            <a:off x="7399251" y="4326951"/>
            <a:ext cx="164618" cy="145816"/>
          </a:xfrm>
          <a:prstGeom prst="rect">
            <a:avLst/>
          </a:prstGeom>
        </p:spPr>
      </p:pic>
      <p:pic>
        <p:nvPicPr>
          <p:cNvPr id="97" name="Picture 96" descr="A yellow sun with triangles&#10;&#10;Description automatically generated">
            <a:extLst>
              <a:ext uri="{FF2B5EF4-FFF2-40B4-BE49-F238E27FC236}">
                <a16:creationId xmlns:a16="http://schemas.microsoft.com/office/drawing/2014/main" id="{00F4F744-6C63-37BB-1F55-0426EEB58718}"/>
              </a:ext>
            </a:extLst>
          </p:cNvPr>
          <p:cNvPicPr>
            <a:picLocks noChangeAspect="1"/>
          </p:cNvPicPr>
          <p:nvPr/>
        </p:nvPicPr>
        <p:blipFill>
          <a:blip r:embed="rId10"/>
          <a:stretch>
            <a:fillRect/>
          </a:stretch>
        </p:blipFill>
        <p:spPr>
          <a:xfrm>
            <a:off x="7399251" y="4493823"/>
            <a:ext cx="164618" cy="145816"/>
          </a:xfrm>
          <a:prstGeom prst="rect">
            <a:avLst/>
          </a:prstGeom>
        </p:spPr>
      </p:pic>
      <p:pic>
        <p:nvPicPr>
          <p:cNvPr id="98" name="Picture 97" descr="A yellow sun with triangles&#10;&#10;Description automatically generated">
            <a:extLst>
              <a:ext uri="{FF2B5EF4-FFF2-40B4-BE49-F238E27FC236}">
                <a16:creationId xmlns:a16="http://schemas.microsoft.com/office/drawing/2014/main" id="{8D1EADE9-608E-021B-2A46-88149B8376ED}"/>
              </a:ext>
            </a:extLst>
          </p:cNvPr>
          <p:cNvPicPr>
            <a:picLocks noChangeAspect="1"/>
          </p:cNvPicPr>
          <p:nvPr/>
        </p:nvPicPr>
        <p:blipFill>
          <a:blip r:embed="rId10"/>
          <a:stretch>
            <a:fillRect/>
          </a:stretch>
        </p:blipFill>
        <p:spPr>
          <a:xfrm>
            <a:off x="8952697" y="3263283"/>
            <a:ext cx="164618" cy="145816"/>
          </a:xfrm>
          <a:prstGeom prst="rect">
            <a:avLst/>
          </a:prstGeom>
        </p:spPr>
      </p:pic>
      <p:pic>
        <p:nvPicPr>
          <p:cNvPr id="99" name="Picture 98" descr="A yellow sun with triangles&#10;&#10;Description automatically generated">
            <a:extLst>
              <a:ext uri="{FF2B5EF4-FFF2-40B4-BE49-F238E27FC236}">
                <a16:creationId xmlns:a16="http://schemas.microsoft.com/office/drawing/2014/main" id="{7010A960-5C13-7B4C-4030-78EEC88B00C9}"/>
              </a:ext>
            </a:extLst>
          </p:cNvPr>
          <p:cNvPicPr>
            <a:picLocks noChangeAspect="1"/>
          </p:cNvPicPr>
          <p:nvPr/>
        </p:nvPicPr>
        <p:blipFill>
          <a:blip r:embed="rId10"/>
          <a:stretch>
            <a:fillRect/>
          </a:stretch>
        </p:blipFill>
        <p:spPr>
          <a:xfrm>
            <a:off x="8948573" y="3969323"/>
            <a:ext cx="164618" cy="145816"/>
          </a:xfrm>
          <a:prstGeom prst="rect">
            <a:avLst/>
          </a:prstGeom>
        </p:spPr>
      </p:pic>
      <p:pic>
        <p:nvPicPr>
          <p:cNvPr id="100" name="Picture 99" descr="A yellow sun with triangles&#10;&#10;Description automatically generated">
            <a:extLst>
              <a:ext uri="{FF2B5EF4-FFF2-40B4-BE49-F238E27FC236}">
                <a16:creationId xmlns:a16="http://schemas.microsoft.com/office/drawing/2014/main" id="{56779EAD-925C-E682-1599-90324A1C355E}"/>
              </a:ext>
            </a:extLst>
          </p:cNvPr>
          <p:cNvPicPr>
            <a:picLocks noChangeAspect="1"/>
          </p:cNvPicPr>
          <p:nvPr/>
        </p:nvPicPr>
        <p:blipFill>
          <a:blip r:embed="rId10"/>
          <a:stretch>
            <a:fillRect/>
          </a:stretch>
        </p:blipFill>
        <p:spPr>
          <a:xfrm>
            <a:off x="8959100" y="4168484"/>
            <a:ext cx="164618" cy="145816"/>
          </a:xfrm>
          <a:prstGeom prst="rect">
            <a:avLst/>
          </a:prstGeom>
        </p:spPr>
      </p:pic>
      <p:pic>
        <p:nvPicPr>
          <p:cNvPr id="101" name="Picture 100" descr="A yellow sun with triangles&#10;&#10;Description automatically generated">
            <a:extLst>
              <a:ext uri="{FF2B5EF4-FFF2-40B4-BE49-F238E27FC236}">
                <a16:creationId xmlns:a16="http://schemas.microsoft.com/office/drawing/2014/main" id="{D69B99D1-91CC-A4CB-F15B-81EDDF106CEB}"/>
              </a:ext>
            </a:extLst>
          </p:cNvPr>
          <p:cNvPicPr>
            <a:picLocks noChangeAspect="1"/>
          </p:cNvPicPr>
          <p:nvPr/>
        </p:nvPicPr>
        <p:blipFill>
          <a:blip r:embed="rId10"/>
          <a:stretch>
            <a:fillRect/>
          </a:stretch>
        </p:blipFill>
        <p:spPr>
          <a:xfrm>
            <a:off x="8950418" y="4321006"/>
            <a:ext cx="164618" cy="145816"/>
          </a:xfrm>
          <a:prstGeom prst="rect">
            <a:avLst/>
          </a:prstGeom>
        </p:spPr>
      </p:pic>
      <p:pic>
        <p:nvPicPr>
          <p:cNvPr id="102" name="Picture 101" descr="A yellow sun with triangles&#10;&#10;Description automatically generated">
            <a:extLst>
              <a:ext uri="{FF2B5EF4-FFF2-40B4-BE49-F238E27FC236}">
                <a16:creationId xmlns:a16="http://schemas.microsoft.com/office/drawing/2014/main" id="{BC66EAFE-D3AC-7FAE-111F-2C35D59A79A9}"/>
              </a:ext>
            </a:extLst>
          </p:cNvPr>
          <p:cNvPicPr>
            <a:picLocks noChangeAspect="1"/>
          </p:cNvPicPr>
          <p:nvPr/>
        </p:nvPicPr>
        <p:blipFill>
          <a:blip r:embed="rId10"/>
          <a:stretch>
            <a:fillRect/>
          </a:stretch>
        </p:blipFill>
        <p:spPr>
          <a:xfrm>
            <a:off x="8948573" y="4466822"/>
            <a:ext cx="164618" cy="145816"/>
          </a:xfrm>
          <a:prstGeom prst="rect">
            <a:avLst/>
          </a:prstGeom>
        </p:spPr>
      </p:pic>
      <p:sp>
        <p:nvSpPr>
          <p:cNvPr id="109" name="Freeform 44">
            <a:extLst>
              <a:ext uri="{FF2B5EF4-FFF2-40B4-BE49-F238E27FC236}">
                <a16:creationId xmlns:a16="http://schemas.microsoft.com/office/drawing/2014/main" id="{05E815FE-E621-7738-6305-210D01CFEDD7}"/>
              </a:ext>
            </a:extLst>
          </p:cNvPr>
          <p:cNvSpPr/>
          <p:nvPr/>
        </p:nvSpPr>
        <p:spPr>
          <a:xfrm>
            <a:off x="4585070" y="993769"/>
            <a:ext cx="206739" cy="151471"/>
          </a:xfrm>
          <a:prstGeom prst="rect">
            <a:avLst/>
          </a:pr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1" name="Freeform 44">
            <a:extLst>
              <a:ext uri="{FF2B5EF4-FFF2-40B4-BE49-F238E27FC236}">
                <a16:creationId xmlns:a16="http://schemas.microsoft.com/office/drawing/2014/main" id="{BB04C511-261F-B357-2CF2-A96A7A96500A}"/>
              </a:ext>
            </a:extLst>
          </p:cNvPr>
          <p:cNvSpPr/>
          <p:nvPr/>
        </p:nvSpPr>
        <p:spPr>
          <a:xfrm>
            <a:off x="6048175" y="940609"/>
            <a:ext cx="206739" cy="151471"/>
          </a:xfrm>
          <a:prstGeom prst="rect">
            <a:avLst/>
          </a:pr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3" name="Freeform 44">
            <a:extLst>
              <a:ext uri="{FF2B5EF4-FFF2-40B4-BE49-F238E27FC236}">
                <a16:creationId xmlns:a16="http://schemas.microsoft.com/office/drawing/2014/main" id="{5A09810B-E822-89A4-677C-5641FA8E3268}"/>
              </a:ext>
            </a:extLst>
          </p:cNvPr>
          <p:cNvSpPr/>
          <p:nvPr/>
        </p:nvSpPr>
        <p:spPr>
          <a:xfrm>
            <a:off x="3042506" y="838803"/>
            <a:ext cx="206739" cy="151471"/>
          </a:xfrm>
          <a:prstGeom prst="rect">
            <a:avLst/>
          </a:pr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pic>
        <p:nvPicPr>
          <p:cNvPr id="27" name="Picture 26" descr="A group of tractors with different colors&#10;&#10;Description automatically generated">
            <a:extLst>
              <a:ext uri="{FF2B5EF4-FFF2-40B4-BE49-F238E27FC236}">
                <a16:creationId xmlns:a16="http://schemas.microsoft.com/office/drawing/2014/main" id="{071D3A35-B3E6-E110-B9AE-2023B6E84728}"/>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20000" contrast="-40000"/>
                    </a14:imgEffect>
                  </a14:imgLayer>
                </a14:imgProps>
              </a:ext>
            </a:extLst>
          </a:blip>
          <a:srcRect l="66176" t="48941"/>
          <a:stretch/>
        </p:blipFill>
        <p:spPr>
          <a:xfrm flipH="1">
            <a:off x="4709140" y="2632883"/>
            <a:ext cx="248019" cy="209472"/>
          </a:xfrm>
          <a:prstGeom prst="rect">
            <a:avLst/>
          </a:prstGeom>
        </p:spPr>
      </p:pic>
      <p:sp>
        <p:nvSpPr>
          <p:cNvPr id="31" name="Freeform 26">
            <a:extLst>
              <a:ext uri="{FF2B5EF4-FFF2-40B4-BE49-F238E27FC236}">
                <a16:creationId xmlns:a16="http://schemas.microsoft.com/office/drawing/2014/main" id="{A62669BA-7004-70F7-B248-BB3B47960CA9}"/>
              </a:ext>
            </a:extLst>
          </p:cNvPr>
          <p:cNvSpPr/>
          <p:nvPr/>
        </p:nvSpPr>
        <p:spPr>
          <a:xfrm rot="725789">
            <a:off x="66203" y="30325"/>
            <a:ext cx="742062" cy="710458"/>
          </a:xfrm>
          <a:custGeom>
            <a:avLst/>
            <a:gdLst/>
            <a:ahLst/>
            <a:cxnLst/>
            <a:rect l="l" t="t" r="r" b="b"/>
            <a:pathLst>
              <a:path w="2155676" h="2130834">
                <a:moveTo>
                  <a:pt x="0" y="0"/>
                </a:moveTo>
                <a:lnTo>
                  <a:pt x="2155675" y="0"/>
                </a:lnTo>
                <a:lnTo>
                  <a:pt x="2155675" y="2130834"/>
                </a:lnTo>
                <a:lnTo>
                  <a:pt x="0" y="2130834"/>
                </a:lnTo>
                <a:lnTo>
                  <a:pt x="0" y="0"/>
                </a:lnTo>
                <a:close/>
              </a:path>
            </a:pathLst>
          </a:custGeom>
          <a:blipFill>
            <a:blip r:embed="rId11"/>
            <a:stretch>
              <a:fillRect/>
            </a:stretch>
          </a:blipFill>
        </p:spPr>
        <p:txBody>
          <a:bodyPr/>
          <a:lstStyle/>
          <a:p>
            <a:endParaRPr lang="en-GB"/>
          </a:p>
        </p:txBody>
      </p:sp>
      <p:sp>
        <p:nvSpPr>
          <p:cNvPr id="32" name="Freeform 44">
            <a:extLst>
              <a:ext uri="{FF2B5EF4-FFF2-40B4-BE49-F238E27FC236}">
                <a16:creationId xmlns:a16="http://schemas.microsoft.com/office/drawing/2014/main" id="{35564CE9-211E-9AE8-DF96-57743D0DAEC9}"/>
              </a:ext>
            </a:extLst>
          </p:cNvPr>
          <p:cNvSpPr/>
          <p:nvPr/>
        </p:nvSpPr>
        <p:spPr>
          <a:xfrm>
            <a:off x="1474543" y="864873"/>
            <a:ext cx="206739" cy="151471"/>
          </a:xfrm>
          <a:prstGeom prst="rect">
            <a:avLst/>
          </a:pr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58" name="Freeform 44">
            <a:extLst>
              <a:ext uri="{FF2B5EF4-FFF2-40B4-BE49-F238E27FC236}">
                <a16:creationId xmlns:a16="http://schemas.microsoft.com/office/drawing/2014/main" id="{45B2B167-45A4-5F86-1CEF-2C3867DC58A3}"/>
              </a:ext>
            </a:extLst>
          </p:cNvPr>
          <p:cNvSpPr/>
          <p:nvPr/>
        </p:nvSpPr>
        <p:spPr>
          <a:xfrm>
            <a:off x="1302228" y="2102243"/>
            <a:ext cx="206739" cy="151471"/>
          </a:xfrm>
          <a:prstGeom prst="rect">
            <a:avLst/>
          </a:pr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pic>
        <p:nvPicPr>
          <p:cNvPr id="60" name="Picture 59" descr="A yellow sun with triangles&#10;&#10;Description automatically generated">
            <a:extLst>
              <a:ext uri="{FF2B5EF4-FFF2-40B4-BE49-F238E27FC236}">
                <a16:creationId xmlns:a16="http://schemas.microsoft.com/office/drawing/2014/main" id="{765C2D16-1630-A3E9-D856-B6D7246E623A}"/>
              </a:ext>
            </a:extLst>
          </p:cNvPr>
          <p:cNvPicPr>
            <a:picLocks noChangeAspect="1"/>
          </p:cNvPicPr>
          <p:nvPr/>
        </p:nvPicPr>
        <p:blipFill>
          <a:blip r:embed="rId10"/>
          <a:stretch>
            <a:fillRect/>
          </a:stretch>
        </p:blipFill>
        <p:spPr>
          <a:xfrm>
            <a:off x="2890249" y="4609745"/>
            <a:ext cx="164618" cy="145816"/>
          </a:xfrm>
          <a:prstGeom prst="rect">
            <a:avLst/>
          </a:prstGeom>
        </p:spPr>
      </p:pic>
      <p:pic>
        <p:nvPicPr>
          <p:cNvPr id="61" name="Picture 60" descr="A yellow sun with triangles&#10;&#10;Description automatically generated">
            <a:extLst>
              <a:ext uri="{FF2B5EF4-FFF2-40B4-BE49-F238E27FC236}">
                <a16:creationId xmlns:a16="http://schemas.microsoft.com/office/drawing/2014/main" id="{39416D9E-F06D-0611-A7CF-EAED488F19E2}"/>
              </a:ext>
            </a:extLst>
          </p:cNvPr>
          <p:cNvPicPr>
            <a:picLocks noChangeAspect="1"/>
          </p:cNvPicPr>
          <p:nvPr/>
        </p:nvPicPr>
        <p:blipFill>
          <a:blip r:embed="rId10"/>
          <a:stretch>
            <a:fillRect/>
          </a:stretch>
        </p:blipFill>
        <p:spPr>
          <a:xfrm>
            <a:off x="4368196" y="4497870"/>
            <a:ext cx="164618" cy="145816"/>
          </a:xfrm>
          <a:prstGeom prst="rect">
            <a:avLst/>
          </a:prstGeom>
        </p:spPr>
      </p:pic>
      <p:pic>
        <p:nvPicPr>
          <p:cNvPr id="63" name="Picture 62" descr="A yellow sun with triangles&#10;&#10;Description automatically generated">
            <a:extLst>
              <a:ext uri="{FF2B5EF4-FFF2-40B4-BE49-F238E27FC236}">
                <a16:creationId xmlns:a16="http://schemas.microsoft.com/office/drawing/2014/main" id="{569C207C-9F4C-A973-14DE-E5256BDE6BDB}"/>
              </a:ext>
            </a:extLst>
          </p:cNvPr>
          <p:cNvPicPr>
            <a:picLocks noChangeAspect="1"/>
          </p:cNvPicPr>
          <p:nvPr/>
        </p:nvPicPr>
        <p:blipFill>
          <a:blip r:embed="rId10"/>
          <a:stretch>
            <a:fillRect/>
          </a:stretch>
        </p:blipFill>
        <p:spPr>
          <a:xfrm>
            <a:off x="5646379" y="5365341"/>
            <a:ext cx="164618" cy="145816"/>
          </a:xfrm>
          <a:prstGeom prst="rect">
            <a:avLst/>
          </a:prstGeom>
        </p:spPr>
      </p:pic>
      <p:pic>
        <p:nvPicPr>
          <p:cNvPr id="64" name="Picture 63" descr="A yellow sun with triangles&#10;&#10;Description automatically generated">
            <a:extLst>
              <a:ext uri="{FF2B5EF4-FFF2-40B4-BE49-F238E27FC236}">
                <a16:creationId xmlns:a16="http://schemas.microsoft.com/office/drawing/2014/main" id="{004D7814-CF46-F166-3340-B13F4CB7E8DD}"/>
              </a:ext>
            </a:extLst>
          </p:cNvPr>
          <p:cNvPicPr>
            <a:picLocks noChangeAspect="1"/>
          </p:cNvPicPr>
          <p:nvPr/>
        </p:nvPicPr>
        <p:blipFill>
          <a:blip r:embed="rId10"/>
          <a:stretch>
            <a:fillRect/>
          </a:stretch>
        </p:blipFill>
        <p:spPr>
          <a:xfrm>
            <a:off x="2728098" y="5327788"/>
            <a:ext cx="164618" cy="145816"/>
          </a:xfrm>
          <a:prstGeom prst="rect">
            <a:avLst/>
          </a:prstGeom>
        </p:spPr>
      </p:pic>
      <p:pic>
        <p:nvPicPr>
          <p:cNvPr id="65" name="Picture 64" descr="A yellow sun with triangles&#10;&#10;Description automatically generated">
            <a:extLst>
              <a:ext uri="{FF2B5EF4-FFF2-40B4-BE49-F238E27FC236}">
                <a16:creationId xmlns:a16="http://schemas.microsoft.com/office/drawing/2014/main" id="{BAFBB9CF-2673-3280-6F28-CF11A6E22C82}"/>
              </a:ext>
            </a:extLst>
          </p:cNvPr>
          <p:cNvPicPr>
            <a:picLocks noChangeAspect="1"/>
          </p:cNvPicPr>
          <p:nvPr/>
        </p:nvPicPr>
        <p:blipFill>
          <a:blip r:embed="rId10"/>
          <a:stretch>
            <a:fillRect/>
          </a:stretch>
        </p:blipFill>
        <p:spPr>
          <a:xfrm>
            <a:off x="8938032" y="5339594"/>
            <a:ext cx="164618" cy="145816"/>
          </a:xfrm>
          <a:prstGeom prst="rect">
            <a:avLst/>
          </a:prstGeom>
        </p:spPr>
      </p:pic>
      <p:grpSp>
        <p:nvGrpSpPr>
          <p:cNvPr id="42" name="Group 7">
            <a:extLst>
              <a:ext uri="{FF2B5EF4-FFF2-40B4-BE49-F238E27FC236}">
                <a16:creationId xmlns:a16="http://schemas.microsoft.com/office/drawing/2014/main" id="{DF6E2202-985B-5476-FA1C-C2C65883B658}"/>
              </a:ext>
            </a:extLst>
          </p:cNvPr>
          <p:cNvGrpSpPr/>
          <p:nvPr/>
        </p:nvGrpSpPr>
        <p:grpSpPr>
          <a:xfrm>
            <a:off x="2633740" y="2564444"/>
            <a:ext cx="259528" cy="242212"/>
            <a:chOff x="0" y="0"/>
            <a:chExt cx="3741232" cy="3821539"/>
          </a:xfrm>
        </p:grpSpPr>
        <p:sp>
          <p:nvSpPr>
            <p:cNvPr id="43" name="Freeform 8">
              <a:extLst>
                <a:ext uri="{FF2B5EF4-FFF2-40B4-BE49-F238E27FC236}">
                  <a16:creationId xmlns:a16="http://schemas.microsoft.com/office/drawing/2014/main" id="{D9764AD5-49BD-16FD-7AEF-4822EF7A5FD4}"/>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4" name="Freeform 9">
              <a:extLst>
                <a:ext uri="{FF2B5EF4-FFF2-40B4-BE49-F238E27FC236}">
                  <a16:creationId xmlns:a16="http://schemas.microsoft.com/office/drawing/2014/main" id="{FD5D2F5E-EA2C-46E5-57DF-FCF9B554185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45" name="Group 10">
              <a:extLst>
                <a:ext uri="{FF2B5EF4-FFF2-40B4-BE49-F238E27FC236}">
                  <a16:creationId xmlns:a16="http://schemas.microsoft.com/office/drawing/2014/main" id="{7C6DC1DF-4676-3E2A-5747-8585E5D729E7}"/>
                </a:ext>
              </a:extLst>
            </p:cNvPr>
            <p:cNvGrpSpPr/>
            <p:nvPr/>
          </p:nvGrpSpPr>
          <p:grpSpPr>
            <a:xfrm>
              <a:off x="0" y="1810741"/>
              <a:ext cx="852996" cy="852996"/>
              <a:chOff x="0" y="0"/>
              <a:chExt cx="812800" cy="812800"/>
            </a:xfrm>
          </p:grpSpPr>
          <p:sp>
            <p:nvSpPr>
              <p:cNvPr id="49" name="Freeform 11">
                <a:extLst>
                  <a:ext uri="{FF2B5EF4-FFF2-40B4-BE49-F238E27FC236}">
                    <a16:creationId xmlns:a16="http://schemas.microsoft.com/office/drawing/2014/main" id="{461154CF-3BBE-83D6-4761-DB8E64EA783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51" name="TextBox 12">
                <a:extLst>
                  <a:ext uri="{FF2B5EF4-FFF2-40B4-BE49-F238E27FC236}">
                    <a16:creationId xmlns:a16="http://schemas.microsoft.com/office/drawing/2014/main" id="{A2695FC1-720A-FCCE-6988-E9614EEA6AAC}"/>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6" name="Group 13">
              <a:extLst>
                <a:ext uri="{FF2B5EF4-FFF2-40B4-BE49-F238E27FC236}">
                  <a16:creationId xmlns:a16="http://schemas.microsoft.com/office/drawing/2014/main" id="{71F3A2A7-E3F9-389E-5992-D4D1623618E5}"/>
                </a:ext>
              </a:extLst>
            </p:cNvPr>
            <p:cNvGrpSpPr/>
            <p:nvPr/>
          </p:nvGrpSpPr>
          <p:grpSpPr>
            <a:xfrm>
              <a:off x="2570638" y="270521"/>
              <a:ext cx="583309" cy="583309"/>
              <a:chOff x="0" y="0"/>
              <a:chExt cx="812800" cy="812800"/>
            </a:xfrm>
          </p:grpSpPr>
          <p:sp>
            <p:nvSpPr>
              <p:cNvPr id="47" name="Freeform 14">
                <a:extLst>
                  <a:ext uri="{FF2B5EF4-FFF2-40B4-BE49-F238E27FC236}">
                    <a16:creationId xmlns:a16="http://schemas.microsoft.com/office/drawing/2014/main" id="{020AD73F-946F-A38C-38C8-15C2262FD7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8" name="TextBox 15">
                <a:extLst>
                  <a:ext uri="{FF2B5EF4-FFF2-40B4-BE49-F238E27FC236}">
                    <a16:creationId xmlns:a16="http://schemas.microsoft.com/office/drawing/2014/main" id="{E419A6FD-601B-AD31-242D-B61F336D60BE}"/>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70" name="Group 7">
            <a:extLst>
              <a:ext uri="{FF2B5EF4-FFF2-40B4-BE49-F238E27FC236}">
                <a16:creationId xmlns:a16="http://schemas.microsoft.com/office/drawing/2014/main" id="{F87AFF77-10FB-E541-E034-132D510B0BE1}"/>
              </a:ext>
            </a:extLst>
          </p:cNvPr>
          <p:cNvGrpSpPr/>
          <p:nvPr/>
        </p:nvGrpSpPr>
        <p:grpSpPr>
          <a:xfrm>
            <a:off x="4078218" y="2547908"/>
            <a:ext cx="259528" cy="242212"/>
            <a:chOff x="0" y="0"/>
            <a:chExt cx="3741232" cy="3821539"/>
          </a:xfrm>
        </p:grpSpPr>
        <p:sp>
          <p:nvSpPr>
            <p:cNvPr id="71" name="Freeform 8">
              <a:extLst>
                <a:ext uri="{FF2B5EF4-FFF2-40B4-BE49-F238E27FC236}">
                  <a16:creationId xmlns:a16="http://schemas.microsoft.com/office/drawing/2014/main" id="{63AEAF93-DA84-D52D-F402-262D85EA09C5}"/>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2" name="Freeform 9">
              <a:extLst>
                <a:ext uri="{FF2B5EF4-FFF2-40B4-BE49-F238E27FC236}">
                  <a16:creationId xmlns:a16="http://schemas.microsoft.com/office/drawing/2014/main" id="{6036F30B-18D7-55D0-0186-F129C39F84A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73" name="Group 10">
              <a:extLst>
                <a:ext uri="{FF2B5EF4-FFF2-40B4-BE49-F238E27FC236}">
                  <a16:creationId xmlns:a16="http://schemas.microsoft.com/office/drawing/2014/main" id="{33854D6A-7B85-235E-3494-097718747565}"/>
                </a:ext>
              </a:extLst>
            </p:cNvPr>
            <p:cNvGrpSpPr/>
            <p:nvPr/>
          </p:nvGrpSpPr>
          <p:grpSpPr>
            <a:xfrm>
              <a:off x="0" y="1810741"/>
              <a:ext cx="852996" cy="852996"/>
              <a:chOff x="0" y="0"/>
              <a:chExt cx="812800" cy="812800"/>
            </a:xfrm>
          </p:grpSpPr>
          <p:sp>
            <p:nvSpPr>
              <p:cNvPr id="105" name="Freeform 11">
                <a:extLst>
                  <a:ext uri="{FF2B5EF4-FFF2-40B4-BE49-F238E27FC236}">
                    <a16:creationId xmlns:a16="http://schemas.microsoft.com/office/drawing/2014/main" id="{B58C13B2-6C6D-1B01-8781-E23364A5DDC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6" name="TextBox 12">
                <a:extLst>
                  <a:ext uri="{FF2B5EF4-FFF2-40B4-BE49-F238E27FC236}">
                    <a16:creationId xmlns:a16="http://schemas.microsoft.com/office/drawing/2014/main" id="{0298784E-69D4-2F02-83F2-5DD5F32F87E4}"/>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75" name="Group 13">
              <a:extLst>
                <a:ext uri="{FF2B5EF4-FFF2-40B4-BE49-F238E27FC236}">
                  <a16:creationId xmlns:a16="http://schemas.microsoft.com/office/drawing/2014/main" id="{A77AD1C5-E8E2-5FF8-FB32-AE4E1A4486C7}"/>
                </a:ext>
              </a:extLst>
            </p:cNvPr>
            <p:cNvGrpSpPr/>
            <p:nvPr/>
          </p:nvGrpSpPr>
          <p:grpSpPr>
            <a:xfrm>
              <a:off x="2570638" y="270521"/>
              <a:ext cx="583309" cy="583309"/>
              <a:chOff x="0" y="0"/>
              <a:chExt cx="812800" cy="812800"/>
            </a:xfrm>
          </p:grpSpPr>
          <p:sp>
            <p:nvSpPr>
              <p:cNvPr id="81" name="Freeform 14">
                <a:extLst>
                  <a:ext uri="{FF2B5EF4-FFF2-40B4-BE49-F238E27FC236}">
                    <a16:creationId xmlns:a16="http://schemas.microsoft.com/office/drawing/2014/main" id="{815BB53E-CE53-10CB-830D-624A7C38B46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04" name="TextBox 15">
                <a:extLst>
                  <a:ext uri="{FF2B5EF4-FFF2-40B4-BE49-F238E27FC236}">
                    <a16:creationId xmlns:a16="http://schemas.microsoft.com/office/drawing/2014/main" id="{8E07D553-CAC1-1DFC-BFA1-D83939C370CB}"/>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08" name="Freeform 23">
            <a:extLst>
              <a:ext uri="{FF2B5EF4-FFF2-40B4-BE49-F238E27FC236}">
                <a16:creationId xmlns:a16="http://schemas.microsoft.com/office/drawing/2014/main" id="{E8247F17-EFFE-6837-5563-FEF740627A06}"/>
              </a:ext>
            </a:extLst>
          </p:cNvPr>
          <p:cNvSpPr/>
          <p:nvPr/>
        </p:nvSpPr>
        <p:spPr>
          <a:xfrm flipH="1">
            <a:off x="2682605" y="1559418"/>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7" name="Freeform 23">
            <a:extLst>
              <a:ext uri="{FF2B5EF4-FFF2-40B4-BE49-F238E27FC236}">
                <a16:creationId xmlns:a16="http://schemas.microsoft.com/office/drawing/2014/main" id="{D1A12389-603F-8E71-4FB4-E886A8B5C6D1}"/>
              </a:ext>
            </a:extLst>
          </p:cNvPr>
          <p:cNvSpPr/>
          <p:nvPr/>
        </p:nvSpPr>
        <p:spPr>
          <a:xfrm flipH="1">
            <a:off x="4235868" y="1344467"/>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p>
        </p:txBody>
      </p:sp>
      <p:pic>
        <p:nvPicPr>
          <p:cNvPr id="114" name="Picture 113" descr="A group of tractors with different colors&#10;&#10;Description automatically generated">
            <a:extLst>
              <a:ext uri="{FF2B5EF4-FFF2-40B4-BE49-F238E27FC236}">
                <a16:creationId xmlns:a16="http://schemas.microsoft.com/office/drawing/2014/main" id="{88A056FF-EAF5-F77C-88EE-468EEB1CAE42}"/>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20000" contrast="-40000"/>
                    </a14:imgEffect>
                  </a14:imgLayer>
                </a14:imgProps>
              </a:ext>
            </a:extLst>
          </a:blip>
          <a:srcRect l="66176" t="48941"/>
          <a:stretch/>
        </p:blipFill>
        <p:spPr>
          <a:xfrm flipH="1">
            <a:off x="6231831" y="2597201"/>
            <a:ext cx="248019" cy="209472"/>
          </a:xfrm>
          <a:prstGeom prst="rect">
            <a:avLst/>
          </a:prstGeom>
        </p:spPr>
      </p:pic>
      <p:sp>
        <p:nvSpPr>
          <p:cNvPr id="36" name="Freeform 23">
            <a:extLst>
              <a:ext uri="{FF2B5EF4-FFF2-40B4-BE49-F238E27FC236}">
                <a16:creationId xmlns:a16="http://schemas.microsoft.com/office/drawing/2014/main" id="{F0599A61-FC1F-EF7D-98A5-F27278CE3DAC}"/>
              </a:ext>
            </a:extLst>
          </p:cNvPr>
          <p:cNvSpPr/>
          <p:nvPr/>
        </p:nvSpPr>
        <p:spPr>
          <a:xfrm flipH="1">
            <a:off x="1618230" y="2477352"/>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9" name="Freeform 23">
            <a:extLst>
              <a:ext uri="{FF2B5EF4-FFF2-40B4-BE49-F238E27FC236}">
                <a16:creationId xmlns:a16="http://schemas.microsoft.com/office/drawing/2014/main" id="{28FC5DE0-6750-5871-F290-82DB8B2010F7}"/>
              </a:ext>
            </a:extLst>
          </p:cNvPr>
          <p:cNvSpPr/>
          <p:nvPr/>
        </p:nvSpPr>
        <p:spPr>
          <a:xfrm flipH="1">
            <a:off x="3809820" y="261113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1" name="Freeform 23">
            <a:extLst>
              <a:ext uri="{FF2B5EF4-FFF2-40B4-BE49-F238E27FC236}">
                <a16:creationId xmlns:a16="http://schemas.microsoft.com/office/drawing/2014/main" id="{777FB6E4-4BDF-D4BD-3738-B0EADDD975CD}"/>
              </a:ext>
            </a:extLst>
          </p:cNvPr>
          <p:cNvSpPr/>
          <p:nvPr/>
        </p:nvSpPr>
        <p:spPr>
          <a:xfrm flipH="1">
            <a:off x="5419280" y="1448731"/>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3" name="Freeform 23">
            <a:extLst>
              <a:ext uri="{FF2B5EF4-FFF2-40B4-BE49-F238E27FC236}">
                <a16:creationId xmlns:a16="http://schemas.microsoft.com/office/drawing/2014/main" id="{55A4B85B-96C4-0CF6-D7D3-0B700224D5DD}"/>
              </a:ext>
            </a:extLst>
          </p:cNvPr>
          <p:cNvSpPr/>
          <p:nvPr/>
        </p:nvSpPr>
        <p:spPr>
          <a:xfrm flipH="1">
            <a:off x="7185857" y="134446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7" name="Freeform 23">
            <a:extLst>
              <a:ext uri="{FF2B5EF4-FFF2-40B4-BE49-F238E27FC236}">
                <a16:creationId xmlns:a16="http://schemas.microsoft.com/office/drawing/2014/main" id="{32B6BAF7-FE28-C059-6C97-828B14D14F27}"/>
              </a:ext>
            </a:extLst>
          </p:cNvPr>
          <p:cNvSpPr/>
          <p:nvPr/>
        </p:nvSpPr>
        <p:spPr>
          <a:xfrm flipH="1">
            <a:off x="8814196" y="2382230"/>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5" name="Freeform 23">
            <a:extLst>
              <a:ext uri="{FF2B5EF4-FFF2-40B4-BE49-F238E27FC236}">
                <a16:creationId xmlns:a16="http://schemas.microsoft.com/office/drawing/2014/main" id="{1331B885-97F7-0189-EFD7-9467758AA95B}"/>
              </a:ext>
            </a:extLst>
          </p:cNvPr>
          <p:cNvSpPr/>
          <p:nvPr/>
        </p:nvSpPr>
        <p:spPr>
          <a:xfrm flipH="1">
            <a:off x="4252856" y="5279921"/>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extLst>
      <p:ext uri="{BB962C8B-B14F-4D97-AF65-F5344CB8AC3E}">
        <p14:creationId xmlns:p14="http://schemas.microsoft.com/office/powerpoint/2010/main" val="4191637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B32D6-328F-14FE-0502-4F0A2609CC6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7EF176C-AC8C-8380-B878-086414982F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6" y="-2478"/>
            <a:ext cx="9899083" cy="6998996"/>
          </a:xfrm>
          <a:prstGeom prst="rect">
            <a:avLst/>
          </a:prstGeom>
        </p:spPr>
      </p:pic>
      <p:sp>
        <p:nvSpPr>
          <p:cNvPr id="50" name="TextBox 42">
            <a:extLst>
              <a:ext uri="{FF2B5EF4-FFF2-40B4-BE49-F238E27FC236}">
                <a16:creationId xmlns:a16="http://schemas.microsoft.com/office/drawing/2014/main" id="{A804AC9A-EFEA-A198-8E84-B9DE03ADDCAF}"/>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graphicFrame>
        <p:nvGraphicFramePr>
          <p:cNvPr id="56" name="Table 107">
            <a:extLst>
              <a:ext uri="{FF2B5EF4-FFF2-40B4-BE49-F238E27FC236}">
                <a16:creationId xmlns:a16="http://schemas.microsoft.com/office/drawing/2014/main" id="{6B60B558-A7E7-EDD9-B934-00D41D2A7CD9}"/>
              </a:ext>
            </a:extLst>
          </p:cNvPr>
          <p:cNvGraphicFramePr>
            <a:graphicFrameLocks noGrp="1"/>
          </p:cNvGraphicFramePr>
          <p:nvPr>
            <p:extLst>
              <p:ext uri="{D42A27DB-BD31-4B8C-83A1-F6EECF244321}">
                <p14:modId xmlns:p14="http://schemas.microsoft.com/office/powerpoint/2010/main" val="3894443"/>
              </p:ext>
            </p:extLst>
          </p:nvPr>
        </p:nvGraphicFramePr>
        <p:xfrm>
          <a:off x="1457602" y="922511"/>
          <a:ext cx="7675579" cy="4624070"/>
        </p:xfrm>
        <a:graphic>
          <a:graphicData uri="http://schemas.openxmlformats.org/drawingml/2006/table">
            <a:tbl>
              <a:tblPr firstRow="1" bandRow="1">
                <a:tableStyleId>{5C22544A-7EE6-4342-B048-85BDC9FD1C3A}</a:tableStyleId>
              </a:tblPr>
              <a:tblGrid>
                <a:gridCol w="1500964">
                  <a:extLst>
                    <a:ext uri="{9D8B030D-6E8A-4147-A177-3AD203B41FA5}">
                      <a16:colId xmlns:a16="http://schemas.microsoft.com/office/drawing/2014/main" val="141170056"/>
                    </a:ext>
                  </a:extLst>
                </a:gridCol>
                <a:gridCol w="1586187">
                  <a:extLst>
                    <a:ext uri="{9D8B030D-6E8A-4147-A177-3AD203B41FA5}">
                      <a16:colId xmlns:a16="http://schemas.microsoft.com/office/drawing/2014/main" val="184896271"/>
                    </a:ext>
                  </a:extLst>
                </a:gridCol>
                <a:gridCol w="1534402">
                  <a:extLst>
                    <a:ext uri="{9D8B030D-6E8A-4147-A177-3AD203B41FA5}">
                      <a16:colId xmlns:a16="http://schemas.microsoft.com/office/drawing/2014/main" val="3716586628"/>
                    </a:ext>
                  </a:extLst>
                </a:gridCol>
                <a:gridCol w="1557866">
                  <a:extLst>
                    <a:ext uri="{9D8B030D-6E8A-4147-A177-3AD203B41FA5}">
                      <a16:colId xmlns:a16="http://schemas.microsoft.com/office/drawing/2014/main" val="3229335858"/>
                    </a:ext>
                  </a:extLst>
                </a:gridCol>
                <a:gridCol w="1496160">
                  <a:extLst>
                    <a:ext uri="{9D8B030D-6E8A-4147-A177-3AD203B41FA5}">
                      <a16:colId xmlns:a16="http://schemas.microsoft.com/office/drawing/2014/main" val="2848023262"/>
                    </a:ext>
                  </a:extLst>
                </a:gridCol>
              </a:tblGrid>
              <a:tr h="0">
                <a:tc>
                  <a:txBody>
                    <a:bodyPr/>
                    <a:lstStyle/>
                    <a:p>
                      <a:pPr algn="ctr"/>
                      <a:endParaRPr lang="en-GB" sz="900" b="1"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it-IT" sz="900" b="0" kern="1200" dirty="0">
                          <a:solidFill>
                            <a:schemeClr val="tx1"/>
                          </a:solidFill>
                          <a:latin typeface="Century Gothic"/>
                          <a:ea typeface="+mn-ea"/>
                          <a:cs typeface="+mn-cs"/>
                        </a:rPr>
                        <a:t> Hearty Cottage Pie (VE)</a:t>
                      </a:r>
                    </a:p>
                    <a:p>
                      <a:pPr algn="ctr"/>
                      <a:endParaRPr lang="en-GB" sz="900" b="1" dirty="0">
                        <a:solidFill>
                          <a:schemeClr val="tx1"/>
                        </a:solidFill>
                        <a:latin typeface="Century Gothic"/>
                      </a:endParaRPr>
                    </a:p>
                    <a:p>
                      <a:pPr algn="ctr"/>
                      <a:endParaRPr lang="en-GB" sz="900" b="1" dirty="0">
                        <a:solidFill>
                          <a:schemeClr val="tx1"/>
                        </a:solidFill>
                        <a:latin typeface="Century Gothic"/>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noProof="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kern="1200" noProof="0" dirty="0">
                          <a:solidFill>
                            <a:schemeClr val="tx1"/>
                          </a:solidFill>
                          <a:latin typeface="Century Gothic"/>
                          <a:ea typeface="+mn-ea"/>
                          <a:cs typeface="+mn-cs"/>
                        </a:rPr>
                        <a:t> </a:t>
                      </a:r>
                      <a:r>
                        <a:rPr lang="en-US" sz="900" b="0" kern="1200" noProof="0" dirty="0">
                          <a:solidFill>
                            <a:schemeClr val="tx1"/>
                          </a:solidFill>
                          <a:latin typeface="Century Gothic"/>
                          <a:ea typeface="+mn-ea"/>
                          <a:cs typeface="+mn-cs"/>
                        </a:rPr>
                        <a:t>Chinese Rainbow Noodles (V) </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BBQ Quorn with  Seasoned Potatoes and  Sweetcorn Salsa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it-IT"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Greek Macaroni Pastitsio (V) </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Smashed Bean &amp; Lentil Patty with</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Chips (VE)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13766"/>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tx1"/>
                          </a:solidFill>
                          <a:latin typeface="Century Gothic"/>
                        </a:rPr>
                        <a:t> </a:t>
                      </a:r>
                      <a:r>
                        <a:rPr lang="en-GB" sz="900" b="0" dirty="0">
                          <a:solidFill>
                            <a:schemeClr val="tx1"/>
                          </a:solidFill>
                          <a:latin typeface="Century Gothic"/>
                        </a:rPr>
                        <a:t>Classic Cheese and Tomato Pizza with </a:t>
                      </a:r>
                      <a:r>
                        <a:rPr lang="en-GB" sz="900" b="1" dirty="0">
                          <a:solidFill>
                            <a:schemeClr val="tx1"/>
                          </a:solidFill>
                          <a:latin typeface="Century Gothic"/>
                        </a:rPr>
                        <a:t> </a:t>
                      </a:r>
                      <a:r>
                        <a:rPr lang="en-GB" sz="900" b="0" dirty="0">
                          <a:solidFill>
                            <a:schemeClr val="tx1"/>
                          </a:solidFill>
                          <a:latin typeface="Century Gothic"/>
                        </a:rPr>
                        <a:t>Wedges (V)</a:t>
                      </a:r>
                    </a:p>
                    <a:p>
                      <a:pPr marL="0" marR="0" lvl="0" indent="0" algn="ctr" defTabSz="914400" rtl="0" fontAlgn="auto" hangingPunct="1">
                        <a:lnSpc>
                          <a:spcPct val="100000"/>
                        </a:lnSpc>
                        <a:spcBef>
                          <a:spcPts val="0"/>
                        </a:spcBef>
                        <a:spcAft>
                          <a:spcPts val="0"/>
                        </a:spcAft>
                        <a:buNone/>
                        <a:tabLst/>
                      </a:pPr>
                      <a:endParaRPr lang="en-GB" sz="900" b="0" i="0" u="none" strike="noStrike" kern="1200" cap="none" spc="0" baseline="0" dirty="0">
                        <a:solidFill>
                          <a:srgbClr val="000000"/>
                        </a:solidFill>
                        <a:uFillTx/>
                        <a:latin typeface="Century Gothic"/>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Chicken and Sweetcorn Meatballs in  Tomato Sauce with  Rice</a:t>
                      </a: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Roast Chicken with  Seasoned Potatoes and  Gravy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Beef Cottage Pie </a:t>
                      </a:r>
                      <a:br>
                        <a:rPr lang="en-GB" sz="900" b="0" kern="1200" dirty="0">
                          <a:solidFill>
                            <a:schemeClr val="tx1"/>
                          </a:solidFill>
                          <a:latin typeface="Century Gothic"/>
                          <a:ea typeface="+mn-ea"/>
                          <a:cs typeface="+mn-cs"/>
                        </a:rPr>
                      </a:b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Fish Fingers/ Salmon with Chips / Potato Wedges &amp; Tomato Sauce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478533"/>
                  </a:ext>
                </a:extLst>
              </a:tr>
              <a:tr h="428279">
                <a:tc>
                  <a:txBody>
                    <a:bodyPr/>
                    <a:lstStyle/>
                    <a:p>
                      <a:pPr marL="0" marR="0" lvl="0" indent="0" algn="ctr" defTabSz="914400" rtl="0" fontAlgn="auto" hangingPunct="1">
                        <a:lnSpc>
                          <a:spcPct val="100000"/>
                        </a:lnSpc>
                        <a:spcBef>
                          <a:spcPts val="0"/>
                        </a:spcBef>
                        <a:spcAft>
                          <a:spcPts val="0"/>
                        </a:spcAft>
                        <a:buNone/>
                        <a:tabLst/>
                      </a:pPr>
                      <a:endParaRPr lang="en-US"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Broccoli </a:t>
                      </a:r>
                      <a:r>
                        <a:rPr lang="en-GB" sz="900" b="0" kern="1200" dirty="0">
                          <a:solidFill>
                            <a:schemeClr val="tx1"/>
                          </a:solidFill>
                          <a:latin typeface="Century Gothic"/>
                          <a:ea typeface="+mn-ea"/>
                          <a:cs typeface="+mn-cs"/>
                        </a:rPr>
                        <a:t>(VE) </a:t>
                      </a: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Cauliflower </a:t>
                      </a:r>
                      <a:r>
                        <a:rPr lang="en-GB" sz="900" b="0" kern="1200" dirty="0">
                          <a:solidFill>
                            <a:schemeClr val="tx1"/>
                          </a:solidFill>
                          <a:latin typeface="Century Gothic"/>
                          <a:ea typeface="+mn-ea"/>
                          <a:cs typeface="+mn-cs"/>
                        </a:rPr>
                        <a:t>(VE) </a:t>
                      </a:r>
                      <a:r>
                        <a:rPr lang="en-US" sz="900" b="0" kern="1200" dirty="0">
                          <a:solidFill>
                            <a:schemeClr val="tx1"/>
                          </a:solidFill>
                          <a:latin typeface="Century Gothic"/>
                          <a:ea typeface="+mn-ea"/>
                          <a:cs typeface="+mn-cs"/>
                        </a:rPr>
                        <a:t> </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Carrots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Sweetcorn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Green Beans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Peas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Leeks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Courgettes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endParaRPr lang="en-US"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endParaRPr lang="en-US"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Baked Beans </a:t>
                      </a:r>
                      <a:r>
                        <a:rPr lang="en-GB" sz="900" b="0" kern="1200" dirty="0">
                          <a:solidFill>
                            <a:schemeClr val="tx1"/>
                          </a:solidFill>
                          <a:latin typeface="Century Gothic"/>
                          <a:ea typeface="+mn-ea"/>
                          <a:cs typeface="+mn-cs"/>
                        </a:rPr>
                        <a:t>(VE) </a:t>
                      </a:r>
                      <a:r>
                        <a:rPr lang="en-US" sz="900" b="0" kern="1200" dirty="0">
                          <a:solidFill>
                            <a:schemeClr val="tx1"/>
                          </a:solidFill>
                          <a:latin typeface="Century Gothic"/>
                          <a:ea typeface="+mn-ea"/>
                          <a:cs typeface="+mn-cs"/>
                        </a:rPr>
                        <a:t> </a:t>
                      </a:r>
                    </a:p>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Peas </a:t>
                      </a:r>
                      <a:r>
                        <a:rPr lang="en-GB" sz="900" b="0" kern="1200" dirty="0">
                          <a:solidFill>
                            <a:schemeClr val="tx1"/>
                          </a:solidFill>
                          <a:latin typeface="Century Gothic"/>
                          <a:ea typeface="+mn-ea"/>
                          <a:cs typeface="+mn-cs"/>
                        </a:rPr>
                        <a:t>(VE) </a:t>
                      </a:r>
                      <a:r>
                        <a:rPr lang="en-US" sz="900" b="0" kern="1200" dirty="0">
                          <a:solidFill>
                            <a:schemeClr val="tx1"/>
                          </a:solidFill>
                          <a:latin typeface="Century Gothic"/>
                          <a:ea typeface="+mn-ea"/>
                          <a:cs typeface="+mn-cs"/>
                        </a:rPr>
                        <a:t> </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2785105"/>
                  </a:ext>
                </a:extLst>
              </a:tr>
              <a:tr h="421436">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Sweet Potato Power Salad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Mixed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 Sticks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Pepper Sticks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Sweetcorn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Mixed Bean Salad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Coleslaw (V)</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Green Beans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Diced Pepper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Cucumber (VE) </a:t>
                      </a: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Beetroot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Rainbow Slaw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Iceberg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Tomatoes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Couscous Salad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Grated Carrot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Cucumber Sticks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Roasted Vegetable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and Lentil Salad (VE)</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Tomato Salsa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Beetroot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Lettuce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Tomato Pasta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 Sticks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Cucumber Slices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2196175"/>
                  </a:ext>
                </a:extLst>
              </a:tr>
              <a:tr h="1094626">
                <a:tc>
                  <a:txBody>
                    <a:bodyPr/>
                    <a:lstStyle/>
                    <a:p>
                      <a:pPr algn="ctr" rtl="0" fontAlgn="ctr">
                        <a:buNone/>
                      </a:pPr>
                      <a:r>
                        <a:rPr lang="en-US" sz="900" b="0" kern="1200" dirty="0">
                          <a:solidFill>
                            <a:schemeClr val="tx1"/>
                          </a:solidFill>
                          <a:latin typeface="Century Gothic"/>
                          <a:ea typeface="+mn-ea"/>
                          <a:cs typeface="+mn-cs"/>
                        </a:rPr>
                        <a:t> Yoghurt with Fresh Fruit (V)</a:t>
                      </a:r>
                      <a:endParaRPr lang="en-GB" sz="900" b="0" kern="1200" dirty="0">
                        <a:solidFill>
                          <a:schemeClr val="tx1"/>
                        </a:solidFill>
                        <a:latin typeface="Century Gothic"/>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p>
                      <a:pPr algn="ctr" rtl="0" fontAlgn="ctr">
                        <a:buNone/>
                      </a:pPr>
                      <a:r>
                        <a:rPr lang="en-GB" sz="900" b="0" kern="1200" dirty="0">
                          <a:solidFill>
                            <a:schemeClr val="tx1"/>
                          </a:solidFill>
                          <a:latin typeface="Century Gothic"/>
                          <a:ea typeface="+mn-ea"/>
                          <a:cs typeface="+mn-cs"/>
                        </a:rPr>
                        <a:t>Peach Upside Down Cake  (V)  </a:t>
                      </a:r>
                    </a:p>
                    <a:p>
                      <a:pPr algn="ctr" rtl="0" fontAlgn="ctr">
                        <a:buNone/>
                      </a:pPr>
                      <a:endParaRPr lang="en-GB" sz="900" b="0" kern="1200" dirty="0">
                        <a:solidFill>
                          <a:schemeClr val="tx1"/>
                        </a:solidFill>
                        <a:latin typeface="Century Gothic"/>
                        <a:ea typeface="+mn-ea"/>
                        <a:cs typeface="+mn-cs"/>
                      </a:endParaRPr>
                    </a:p>
                    <a:p>
                      <a:pPr algn="ctr" rtl="0" fontAlgn="ctr">
                        <a:buNone/>
                      </a:pPr>
                      <a:endParaRPr lang="en-GB" sz="900" b="0" kern="1200" dirty="0">
                        <a:solidFill>
                          <a:schemeClr val="tx1"/>
                        </a:solidFill>
                        <a:latin typeface="Century Gothic"/>
                        <a:ea typeface="+mn-ea"/>
                        <a:cs typeface="+mn-cs"/>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endParaRPr lang="en-US"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1"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a:t>
                      </a: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Yoghurt  with  Tinned Peaches (V)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900" b="1" kern="1200" dirty="0">
                        <a:solidFill>
                          <a:schemeClr val="tx1"/>
                        </a:solidFill>
                        <a:latin typeface="Century Gothic"/>
                        <a:ea typeface="+mn-ea"/>
                        <a:cs typeface="+mn-cs"/>
                      </a:endParaRPr>
                    </a:p>
                    <a:p>
                      <a:pPr algn="ctr" rtl="0" fontAlgn="ctr">
                        <a:buNone/>
                      </a:pPr>
                      <a:endParaRPr lang="en-GB" sz="900" b="1" kern="1200" dirty="0">
                        <a:solidFill>
                          <a:schemeClr val="tx1"/>
                        </a:solidFill>
                        <a:latin typeface="Century Gothic"/>
                        <a:ea typeface="+mn-ea"/>
                        <a:cs typeface="+mn-cs"/>
                      </a:endParaRPr>
                    </a:p>
                    <a:p>
                      <a:pPr algn="ctr" rtl="0" fontAlgn="ctr">
                        <a:buNone/>
                      </a:pPr>
                      <a:r>
                        <a:rPr lang="en-GB" sz="900" b="0" kern="1200" dirty="0">
                          <a:solidFill>
                            <a:schemeClr val="tx1"/>
                          </a:solidFill>
                          <a:latin typeface="Century Gothic"/>
                          <a:ea typeface="+mn-ea"/>
                          <a:cs typeface="+mn-cs"/>
                        </a:rPr>
                        <a:t>Apple and Strawberry crumble with Custard (V)</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rtl="0" fontAlgn="ctr">
                        <a:buNone/>
                      </a:pPr>
                      <a:endParaRPr lang="en-GB" sz="900" b="1" kern="1200" dirty="0">
                        <a:solidFill>
                          <a:schemeClr val="tx1"/>
                        </a:solidFill>
                        <a:latin typeface="Century Gothic"/>
                        <a:ea typeface="+mn-ea"/>
                        <a:cs typeface="+mn-cs"/>
                      </a:endParaRPr>
                    </a:p>
                    <a:p>
                      <a:pPr algn="ctr" rtl="0" fontAlgn="ctr">
                        <a:buNone/>
                      </a:pPr>
                      <a:endParaRPr lang="en-GB" sz="900" b="1" kern="1200" dirty="0">
                        <a:solidFill>
                          <a:schemeClr val="tx1"/>
                        </a:solidFill>
                        <a:latin typeface="Century Gothic"/>
                        <a:ea typeface="+mn-ea"/>
                        <a:cs typeface="+mn-cs"/>
                      </a:endParaRPr>
                    </a:p>
                    <a:p>
                      <a:pPr algn="ctr" rtl="0" fontAlgn="ctr">
                        <a:buNone/>
                      </a:pPr>
                      <a:r>
                        <a:rPr lang="en-GB" sz="900" b="0" kern="1200" dirty="0">
                          <a:solidFill>
                            <a:schemeClr val="tx1"/>
                          </a:solidFill>
                          <a:latin typeface="Century Gothic"/>
                          <a:ea typeface="+mn-ea"/>
                          <a:cs typeface="+mn-cs"/>
                        </a:rPr>
                        <a:t>Yoghurt  and Fresh Fruit  (V)</a:t>
                      </a:r>
                      <a:endParaRPr lang="en-GB" sz="1600" b="0" i="0" u="none" strike="noStrike" dirty="0">
                        <a:solidFill>
                          <a:srgbClr val="000000"/>
                        </a:solidFill>
                        <a:effectLst/>
                        <a:latin typeface="Aptos Display"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10081983"/>
                  </a:ext>
                </a:extLst>
              </a:tr>
            </a:tbl>
          </a:graphicData>
        </a:graphic>
      </p:graphicFrame>
      <p:sp>
        <p:nvSpPr>
          <p:cNvPr id="10" name="TextBox 83">
            <a:extLst>
              <a:ext uri="{FF2B5EF4-FFF2-40B4-BE49-F238E27FC236}">
                <a16:creationId xmlns:a16="http://schemas.microsoft.com/office/drawing/2014/main" id="{5C3BC7F0-3BEA-5C52-ECBC-0ECFF1D4A7C7}"/>
              </a:ext>
            </a:extLst>
          </p:cNvPr>
          <p:cNvSpPr txBox="1"/>
          <p:nvPr/>
        </p:nvSpPr>
        <p:spPr>
          <a:xfrm>
            <a:off x="1698405" y="780090"/>
            <a:ext cx="1336220"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1" dirty="0">
                <a:latin typeface="Century Gothic" panose="020B0502020202020204" pitchFamily="34" charset="0"/>
              </a:rPr>
              <a:t>Planet Friendly Day </a:t>
            </a:r>
          </a:p>
        </p:txBody>
      </p:sp>
      <p:sp>
        <p:nvSpPr>
          <p:cNvPr id="7" name="TextBox 6">
            <a:extLst>
              <a:ext uri="{FF2B5EF4-FFF2-40B4-BE49-F238E27FC236}">
                <a16:creationId xmlns:a16="http://schemas.microsoft.com/office/drawing/2014/main" id="{DBED893A-D60A-2313-E847-028A0A6D8D83}"/>
              </a:ext>
            </a:extLst>
          </p:cNvPr>
          <p:cNvSpPr txBox="1"/>
          <p:nvPr/>
        </p:nvSpPr>
        <p:spPr>
          <a:xfrm>
            <a:off x="681622" y="1081730"/>
            <a:ext cx="899880" cy="4416594"/>
          </a:xfrm>
          <a:prstGeom prst="rect">
            <a:avLst/>
          </a:prstGeom>
          <a:noFill/>
        </p:spPr>
        <p:txBody>
          <a:bodyPr wrap="square">
            <a:spAutoFit/>
          </a:bodyPr>
          <a:lstStyle/>
          <a:p>
            <a:pPr lvl="0">
              <a:defRPr/>
            </a:pPr>
            <a:r>
              <a:rPr kumimoji="0" lang="en-GB" sz="800" b="1" i="0" u="none" strike="noStrike" kern="1200" cap="none" spc="0" normalizeH="0" baseline="0" noProof="0" dirty="0">
                <a:ln>
                  <a:noFill/>
                </a:ln>
                <a:solidFill>
                  <a:prstClr val="black"/>
                </a:solidFill>
                <a:effectLst/>
                <a:uLnTx/>
                <a:uFillTx/>
                <a:latin typeface="Century Gothic"/>
                <a:ea typeface="+mn-ea"/>
                <a:cs typeface="+mn-cs"/>
              </a:rPr>
              <a:t>Option </a:t>
            </a:r>
            <a:r>
              <a:rPr lang="en-GB" sz="800" b="1" dirty="0">
                <a:solidFill>
                  <a:prstClr val="black"/>
                </a:solidFill>
                <a:latin typeface="Century Gothic"/>
              </a:rPr>
              <a:t>One</a:t>
            </a: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9/11/26</a:t>
            </a:r>
          </a:p>
          <a:p>
            <a:pPr lvl="0">
              <a:defRPr/>
            </a:pPr>
            <a:r>
              <a:rPr lang="en-GB" sz="800" b="1" dirty="0">
                <a:solidFill>
                  <a:prstClr val="black"/>
                </a:solidFill>
                <a:latin typeface="Century Gothic"/>
              </a:rPr>
              <a:t>30/11/26</a:t>
            </a:r>
          </a:p>
          <a:p>
            <a:pPr lvl="0">
              <a:defRPr/>
            </a:pPr>
            <a:r>
              <a:rPr lang="en-GB" sz="800" b="1" dirty="0">
                <a:solidFill>
                  <a:prstClr val="black"/>
                </a:solidFill>
                <a:latin typeface="Century Gothic"/>
              </a:rPr>
              <a:t>11/1/27</a:t>
            </a:r>
          </a:p>
          <a:p>
            <a:pPr lvl="0">
              <a:defRPr/>
            </a:pPr>
            <a:r>
              <a:rPr lang="en-GB" sz="800" b="1" dirty="0">
                <a:solidFill>
                  <a:prstClr val="black"/>
                </a:solidFill>
                <a:latin typeface="Century Gothic"/>
              </a:rPr>
              <a:t>1/2/27</a:t>
            </a:r>
          </a:p>
          <a:p>
            <a:pPr lvl="0">
              <a:defRPr/>
            </a:pPr>
            <a:r>
              <a:rPr lang="en-GB" sz="800" b="1" dirty="0">
                <a:solidFill>
                  <a:prstClr val="black"/>
                </a:solidFill>
                <a:latin typeface="Century Gothic"/>
              </a:rPr>
              <a:t>1/3/27</a:t>
            </a:r>
          </a:p>
          <a:p>
            <a:pPr lvl="0">
              <a:defRPr/>
            </a:pPr>
            <a:r>
              <a:rPr lang="en-GB" sz="800" b="1" dirty="0">
                <a:solidFill>
                  <a:prstClr val="black"/>
                </a:solidFill>
                <a:latin typeface="Century Gothic"/>
              </a:rPr>
              <a:t>22/3/27</a:t>
            </a: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Option Two</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Vegetables</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Salad Bar</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Dessert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1"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11" name="TextBox 10">
            <a:extLst>
              <a:ext uri="{FF2B5EF4-FFF2-40B4-BE49-F238E27FC236}">
                <a16:creationId xmlns:a16="http://schemas.microsoft.com/office/drawing/2014/main" id="{245C5CB2-A4D6-DCE7-0A55-15F63BC1B0B5}"/>
              </a:ext>
            </a:extLst>
          </p:cNvPr>
          <p:cNvSpPr txBox="1"/>
          <p:nvPr/>
        </p:nvSpPr>
        <p:spPr>
          <a:xfrm>
            <a:off x="2419806" y="88477"/>
            <a:ext cx="5759085" cy="369332"/>
          </a:xfrm>
          <a:prstGeom prst="rect">
            <a:avLst/>
          </a:prstGeom>
          <a:noFill/>
        </p:spPr>
        <p:txBody>
          <a:bodyPr wrap="square" rtlCol="0">
            <a:spAutoFit/>
          </a:bodyPr>
          <a:lstStyle/>
          <a:p>
            <a:pPr algn="ctr"/>
            <a:r>
              <a:rPr lang="en-GB" b="1" dirty="0">
                <a:latin typeface="Century Gothic" panose="020B0502020202020204" pitchFamily="34" charset="0"/>
              </a:rPr>
              <a:t>WEEK 2 CAMDEN AUTUMN WINTER MENU 2026/27</a:t>
            </a:r>
          </a:p>
        </p:txBody>
      </p:sp>
      <p:sp>
        <p:nvSpPr>
          <p:cNvPr id="35" name="TextBox 34">
            <a:extLst>
              <a:ext uri="{FF2B5EF4-FFF2-40B4-BE49-F238E27FC236}">
                <a16:creationId xmlns:a16="http://schemas.microsoft.com/office/drawing/2014/main" id="{694021D1-3040-610B-8069-DEE65DF903C1}"/>
              </a:ext>
            </a:extLst>
          </p:cNvPr>
          <p:cNvSpPr txBox="1"/>
          <p:nvPr/>
        </p:nvSpPr>
        <p:spPr>
          <a:xfrm>
            <a:off x="1397143" y="5934156"/>
            <a:ext cx="5249190"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Freshly cooked jacket potatoes with a choice of fillings (V/VE) </a:t>
            </a:r>
            <a:r>
              <a:rPr kumimoji="0" lang="en-GB" sz="7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 choice of flavoured breads freshly baked on site daily (VE) - </a:t>
            </a: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Daily salad selection (V/VE) – Fresh Fruit (VE) – Natural Yoghurt (V/VE) - Drinking Milk (V/VE)</a:t>
            </a:r>
          </a:p>
        </p:txBody>
      </p:sp>
      <p:sp>
        <p:nvSpPr>
          <p:cNvPr id="37" name="TextBox 36">
            <a:extLst>
              <a:ext uri="{FF2B5EF4-FFF2-40B4-BE49-F238E27FC236}">
                <a16:creationId xmlns:a16="http://schemas.microsoft.com/office/drawing/2014/main" id="{05DA2CB5-BF07-2F4C-2B51-B9805C5AC903}"/>
              </a:ext>
            </a:extLst>
          </p:cNvPr>
          <p:cNvSpPr txBox="1"/>
          <p:nvPr/>
        </p:nvSpPr>
        <p:spPr>
          <a:xfrm>
            <a:off x="176212" y="6153899"/>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sp>
        <p:nvSpPr>
          <p:cNvPr id="39" name="Freeform 23">
            <a:extLst>
              <a:ext uri="{FF2B5EF4-FFF2-40B4-BE49-F238E27FC236}">
                <a16:creationId xmlns:a16="http://schemas.microsoft.com/office/drawing/2014/main" id="{6F9E8BD6-D5E1-E7B0-8A71-AC2A6DE19A69}"/>
              </a:ext>
            </a:extLst>
          </p:cNvPr>
          <p:cNvSpPr/>
          <p:nvPr/>
        </p:nvSpPr>
        <p:spPr>
          <a:xfrm flipH="1">
            <a:off x="2732919" y="236316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9" name="Freeform 44">
            <a:extLst>
              <a:ext uri="{FF2B5EF4-FFF2-40B4-BE49-F238E27FC236}">
                <a16:creationId xmlns:a16="http://schemas.microsoft.com/office/drawing/2014/main" id="{B4BFE686-0A40-D93A-E876-B454F47E4D00}"/>
              </a:ext>
            </a:extLst>
          </p:cNvPr>
          <p:cNvSpPr/>
          <p:nvPr/>
        </p:nvSpPr>
        <p:spPr>
          <a:xfrm>
            <a:off x="4581074" y="1112025"/>
            <a:ext cx="206739" cy="151471"/>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1" name="Freeform 44">
            <a:extLst>
              <a:ext uri="{FF2B5EF4-FFF2-40B4-BE49-F238E27FC236}">
                <a16:creationId xmlns:a16="http://schemas.microsoft.com/office/drawing/2014/main" id="{6AFE25D9-B363-4078-25BA-4EE0B09BA683}"/>
              </a:ext>
            </a:extLst>
          </p:cNvPr>
          <p:cNvSpPr/>
          <p:nvPr/>
        </p:nvSpPr>
        <p:spPr>
          <a:xfrm>
            <a:off x="7684015" y="1124515"/>
            <a:ext cx="206739" cy="151471"/>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pic>
        <p:nvPicPr>
          <p:cNvPr id="65" name="Picture 64" descr="A yellow sun with triangles&#10;&#10;Description automatically generated">
            <a:extLst>
              <a:ext uri="{FF2B5EF4-FFF2-40B4-BE49-F238E27FC236}">
                <a16:creationId xmlns:a16="http://schemas.microsoft.com/office/drawing/2014/main" id="{A79B3B9A-CAD7-CD46-4C32-8615C7414F86}"/>
              </a:ext>
            </a:extLst>
          </p:cNvPr>
          <p:cNvPicPr>
            <a:picLocks noChangeAspect="1"/>
          </p:cNvPicPr>
          <p:nvPr/>
        </p:nvPicPr>
        <p:blipFill>
          <a:blip r:embed="rId5"/>
          <a:stretch>
            <a:fillRect/>
          </a:stretch>
        </p:blipFill>
        <p:spPr>
          <a:xfrm>
            <a:off x="2801463" y="3343701"/>
            <a:ext cx="164618" cy="145816"/>
          </a:xfrm>
          <a:prstGeom prst="rect">
            <a:avLst/>
          </a:prstGeom>
        </p:spPr>
      </p:pic>
      <p:pic>
        <p:nvPicPr>
          <p:cNvPr id="66" name="Picture 65" descr="A yellow sun with triangles&#10;&#10;Description automatically generated">
            <a:extLst>
              <a:ext uri="{FF2B5EF4-FFF2-40B4-BE49-F238E27FC236}">
                <a16:creationId xmlns:a16="http://schemas.microsoft.com/office/drawing/2014/main" id="{4E01510A-26B1-54C2-9A33-02947CBAC03C}"/>
              </a:ext>
            </a:extLst>
          </p:cNvPr>
          <p:cNvPicPr>
            <a:picLocks noChangeAspect="1"/>
          </p:cNvPicPr>
          <p:nvPr/>
        </p:nvPicPr>
        <p:blipFill>
          <a:blip r:embed="rId5"/>
          <a:stretch>
            <a:fillRect/>
          </a:stretch>
        </p:blipFill>
        <p:spPr>
          <a:xfrm>
            <a:off x="2801463" y="3715464"/>
            <a:ext cx="164618" cy="145816"/>
          </a:xfrm>
          <a:prstGeom prst="rect">
            <a:avLst/>
          </a:prstGeom>
        </p:spPr>
      </p:pic>
      <p:pic>
        <p:nvPicPr>
          <p:cNvPr id="67" name="Picture 66" descr="A yellow sun with triangles&#10;&#10;Description automatically generated">
            <a:extLst>
              <a:ext uri="{FF2B5EF4-FFF2-40B4-BE49-F238E27FC236}">
                <a16:creationId xmlns:a16="http://schemas.microsoft.com/office/drawing/2014/main" id="{E44094B9-AA00-CA39-1AA3-31E784ADDAFC}"/>
              </a:ext>
            </a:extLst>
          </p:cNvPr>
          <p:cNvPicPr>
            <a:picLocks noChangeAspect="1"/>
          </p:cNvPicPr>
          <p:nvPr/>
        </p:nvPicPr>
        <p:blipFill>
          <a:blip r:embed="rId5"/>
          <a:stretch>
            <a:fillRect/>
          </a:stretch>
        </p:blipFill>
        <p:spPr>
          <a:xfrm>
            <a:off x="2829329" y="3955234"/>
            <a:ext cx="164618" cy="145816"/>
          </a:xfrm>
          <a:prstGeom prst="rect">
            <a:avLst/>
          </a:prstGeom>
        </p:spPr>
      </p:pic>
      <p:pic>
        <p:nvPicPr>
          <p:cNvPr id="68" name="Picture 67" descr="A yellow sun with triangles&#10;&#10;Description automatically generated">
            <a:extLst>
              <a:ext uri="{FF2B5EF4-FFF2-40B4-BE49-F238E27FC236}">
                <a16:creationId xmlns:a16="http://schemas.microsoft.com/office/drawing/2014/main" id="{D35819A4-733A-470C-F183-58C0F4F57EFC}"/>
              </a:ext>
            </a:extLst>
          </p:cNvPr>
          <p:cNvPicPr>
            <a:picLocks noChangeAspect="1"/>
          </p:cNvPicPr>
          <p:nvPr/>
        </p:nvPicPr>
        <p:blipFill>
          <a:blip r:embed="rId5"/>
          <a:stretch>
            <a:fillRect/>
          </a:stretch>
        </p:blipFill>
        <p:spPr>
          <a:xfrm>
            <a:off x="2814728" y="4096285"/>
            <a:ext cx="164618" cy="145816"/>
          </a:xfrm>
          <a:prstGeom prst="rect">
            <a:avLst/>
          </a:prstGeom>
        </p:spPr>
      </p:pic>
      <p:pic>
        <p:nvPicPr>
          <p:cNvPr id="69" name="Picture 68" descr="A yellow sun with triangles&#10;&#10;Description automatically generated">
            <a:extLst>
              <a:ext uri="{FF2B5EF4-FFF2-40B4-BE49-F238E27FC236}">
                <a16:creationId xmlns:a16="http://schemas.microsoft.com/office/drawing/2014/main" id="{56B70156-AD32-A8D2-D6F3-E5A6003622FB}"/>
              </a:ext>
            </a:extLst>
          </p:cNvPr>
          <p:cNvPicPr>
            <a:picLocks noChangeAspect="1"/>
          </p:cNvPicPr>
          <p:nvPr/>
        </p:nvPicPr>
        <p:blipFill>
          <a:blip r:embed="rId5"/>
          <a:stretch>
            <a:fillRect/>
          </a:stretch>
        </p:blipFill>
        <p:spPr>
          <a:xfrm>
            <a:off x="2826594" y="4246875"/>
            <a:ext cx="164618" cy="145816"/>
          </a:xfrm>
          <a:prstGeom prst="rect">
            <a:avLst/>
          </a:prstGeom>
        </p:spPr>
      </p:pic>
      <p:pic>
        <p:nvPicPr>
          <p:cNvPr id="70" name="Picture 69" descr="A yellow sun with triangles&#10;&#10;Description automatically generated">
            <a:extLst>
              <a:ext uri="{FF2B5EF4-FFF2-40B4-BE49-F238E27FC236}">
                <a16:creationId xmlns:a16="http://schemas.microsoft.com/office/drawing/2014/main" id="{7523978E-B301-23A7-9C47-10FF21C6D112}"/>
              </a:ext>
            </a:extLst>
          </p:cNvPr>
          <p:cNvPicPr>
            <a:picLocks noChangeAspect="1"/>
          </p:cNvPicPr>
          <p:nvPr/>
        </p:nvPicPr>
        <p:blipFill>
          <a:blip r:embed="rId5"/>
          <a:stretch>
            <a:fillRect/>
          </a:stretch>
        </p:blipFill>
        <p:spPr>
          <a:xfrm>
            <a:off x="2815228" y="4402072"/>
            <a:ext cx="164618" cy="145816"/>
          </a:xfrm>
          <a:prstGeom prst="rect">
            <a:avLst/>
          </a:prstGeom>
        </p:spPr>
      </p:pic>
      <p:pic>
        <p:nvPicPr>
          <p:cNvPr id="71" name="Picture 70" descr="A yellow sun with triangles&#10;&#10;Description automatically generated">
            <a:extLst>
              <a:ext uri="{FF2B5EF4-FFF2-40B4-BE49-F238E27FC236}">
                <a16:creationId xmlns:a16="http://schemas.microsoft.com/office/drawing/2014/main" id="{38BC19F6-89FF-2187-FF34-7BE291D45FB5}"/>
              </a:ext>
            </a:extLst>
          </p:cNvPr>
          <p:cNvPicPr>
            <a:picLocks noChangeAspect="1"/>
          </p:cNvPicPr>
          <p:nvPr/>
        </p:nvPicPr>
        <p:blipFill>
          <a:blip r:embed="rId5"/>
          <a:stretch>
            <a:fillRect/>
          </a:stretch>
        </p:blipFill>
        <p:spPr>
          <a:xfrm>
            <a:off x="4348281" y="3327445"/>
            <a:ext cx="164618" cy="145816"/>
          </a:xfrm>
          <a:prstGeom prst="rect">
            <a:avLst/>
          </a:prstGeom>
        </p:spPr>
      </p:pic>
      <p:pic>
        <p:nvPicPr>
          <p:cNvPr id="72" name="Picture 71" descr="A yellow sun with triangles&#10;&#10;Description automatically generated">
            <a:extLst>
              <a:ext uri="{FF2B5EF4-FFF2-40B4-BE49-F238E27FC236}">
                <a16:creationId xmlns:a16="http://schemas.microsoft.com/office/drawing/2014/main" id="{F7AD1FF8-C443-674A-2D65-C5AFAE304CA7}"/>
              </a:ext>
            </a:extLst>
          </p:cNvPr>
          <p:cNvPicPr>
            <a:picLocks noChangeAspect="1"/>
          </p:cNvPicPr>
          <p:nvPr/>
        </p:nvPicPr>
        <p:blipFill>
          <a:blip r:embed="rId5"/>
          <a:stretch>
            <a:fillRect/>
          </a:stretch>
        </p:blipFill>
        <p:spPr>
          <a:xfrm>
            <a:off x="4372382" y="3787391"/>
            <a:ext cx="164618" cy="145816"/>
          </a:xfrm>
          <a:prstGeom prst="rect">
            <a:avLst/>
          </a:prstGeom>
        </p:spPr>
      </p:pic>
      <p:pic>
        <p:nvPicPr>
          <p:cNvPr id="73" name="Picture 72" descr="A yellow sun with triangles&#10;&#10;Description automatically generated">
            <a:extLst>
              <a:ext uri="{FF2B5EF4-FFF2-40B4-BE49-F238E27FC236}">
                <a16:creationId xmlns:a16="http://schemas.microsoft.com/office/drawing/2014/main" id="{A72D5674-B197-6D2B-6C25-C8D48F06398F}"/>
              </a:ext>
            </a:extLst>
          </p:cNvPr>
          <p:cNvPicPr>
            <a:picLocks noChangeAspect="1"/>
          </p:cNvPicPr>
          <p:nvPr/>
        </p:nvPicPr>
        <p:blipFill>
          <a:blip r:embed="rId5"/>
          <a:stretch>
            <a:fillRect/>
          </a:stretch>
        </p:blipFill>
        <p:spPr>
          <a:xfrm>
            <a:off x="4369562" y="3935512"/>
            <a:ext cx="164618" cy="145816"/>
          </a:xfrm>
          <a:prstGeom prst="rect">
            <a:avLst/>
          </a:prstGeom>
        </p:spPr>
      </p:pic>
      <p:pic>
        <p:nvPicPr>
          <p:cNvPr id="74" name="Picture 73" descr="A yellow sun with triangles&#10;&#10;Description automatically generated">
            <a:extLst>
              <a:ext uri="{FF2B5EF4-FFF2-40B4-BE49-F238E27FC236}">
                <a16:creationId xmlns:a16="http://schemas.microsoft.com/office/drawing/2014/main" id="{7FEA7265-A047-8702-3AE4-BCF1B6A974B5}"/>
              </a:ext>
            </a:extLst>
          </p:cNvPr>
          <p:cNvPicPr>
            <a:picLocks noChangeAspect="1"/>
          </p:cNvPicPr>
          <p:nvPr/>
        </p:nvPicPr>
        <p:blipFill>
          <a:blip r:embed="rId5"/>
          <a:stretch>
            <a:fillRect/>
          </a:stretch>
        </p:blipFill>
        <p:spPr>
          <a:xfrm>
            <a:off x="4388120" y="4076717"/>
            <a:ext cx="164618" cy="145816"/>
          </a:xfrm>
          <a:prstGeom prst="rect">
            <a:avLst/>
          </a:prstGeom>
        </p:spPr>
      </p:pic>
      <p:pic>
        <p:nvPicPr>
          <p:cNvPr id="75" name="Picture 74" descr="A yellow sun with triangles&#10;&#10;Description automatically generated">
            <a:extLst>
              <a:ext uri="{FF2B5EF4-FFF2-40B4-BE49-F238E27FC236}">
                <a16:creationId xmlns:a16="http://schemas.microsoft.com/office/drawing/2014/main" id="{E96AD7A1-909C-259C-9942-A8D8F1F71A86}"/>
              </a:ext>
            </a:extLst>
          </p:cNvPr>
          <p:cNvPicPr>
            <a:picLocks noChangeAspect="1"/>
          </p:cNvPicPr>
          <p:nvPr/>
        </p:nvPicPr>
        <p:blipFill>
          <a:blip r:embed="rId5"/>
          <a:stretch>
            <a:fillRect/>
          </a:stretch>
        </p:blipFill>
        <p:spPr>
          <a:xfrm>
            <a:off x="4385831" y="4216560"/>
            <a:ext cx="164618" cy="145816"/>
          </a:xfrm>
          <a:prstGeom prst="rect">
            <a:avLst/>
          </a:prstGeom>
        </p:spPr>
      </p:pic>
      <p:pic>
        <p:nvPicPr>
          <p:cNvPr id="76" name="Picture 75" descr="A yellow sun with triangles&#10;&#10;Description automatically generated">
            <a:extLst>
              <a:ext uri="{FF2B5EF4-FFF2-40B4-BE49-F238E27FC236}">
                <a16:creationId xmlns:a16="http://schemas.microsoft.com/office/drawing/2014/main" id="{A7171959-7773-53B7-DAB1-5DEFBD7FEB94}"/>
              </a:ext>
            </a:extLst>
          </p:cNvPr>
          <p:cNvPicPr>
            <a:picLocks noChangeAspect="1"/>
          </p:cNvPicPr>
          <p:nvPr/>
        </p:nvPicPr>
        <p:blipFill>
          <a:blip r:embed="rId5"/>
          <a:stretch>
            <a:fillRect/>
          </a:stretch>
        </p:blipFill>
        <p:spPr>
          <a:xfrm>
            <a:off x="4374732" y="4391399"/>
            <a:ext cx="164618" cy="145816"/>
          </a:xfrm>
          <a:prstGeom prst="rect">
            <a:avLst/>
          </a:prstGeom>
        </p:spPr>
      </p:pic>
      <p:pic>
        <p:nvPicPr>
          <p:cNvPr id="77" name="Picture 76" descr="A yellow sun with triangles&#10;&#10;Description automatically generated">
            <a:extLst>
              <a:ext uri="{FF2B5EF4-FFF2-40B4-BE49-F238E27FC236}">
                <a16:creationId xmlns:a16="http://schemas.microsoft.com/office/drawing/2014/main" id="{ED1855E2-DB60-ED32-550C-EB1687AF0603}"/>
              </a:ext>
            </a:extLst>
          </p:cNvPr>
          <p:cNvPicPr>
            <a:picLocks noChangeAspect="1"/>
          </p:cNvPicPr>
          <p:nvPr/>
        </p:nvPicPr>
        <p:blipFill>
          <a:blip r:embed="rId5"/>
          <a:stretch>
            <a:fillRect/>
          </a:stretch>
        </p:blipFill>
        <p:spPr>
          <a:xfrm>
            <a:off x="5917913" y="3404614"/>
            <a:ext cx="164618" cy="145816"/>
          </a:xfrm>
          <a:prstGeom prst="rect">
            <a:avLst/>
          </a:prstGeom>
        </p:spPr>
      </p:pic>
      <p:pic>
        <p:nvPicPr>
          <p:cNvPr id="78" name="Picture 77" descr="A yellow sun with triangles&#10;&#10;Description automatically generated">
            <a:extLst>
              <a:ext uri="{FF2B5EF4-FFF2-40B4-BE49-F238E27FC236}">
                <a16:creationId xmlns:a16="http://schemas.microsoft.com/office/drawing/2014/main" id="{ADB16377-CAE6-1BC8-2EBF-E5D5DECFA86F}"/>
              </a:ext>
            </a:extLst>
          </p:cNvPr>
          <p:cNvPicPr>
            <a:picLocks noChangeAspect="1"/>
          </p:cNvPicPr>
          <p:nvPr/>
        </p:nvPicPr>
        <p:blipFill>
          <a:blip r:embed="rId5"/>
          <a:stretch>
            <a:fillRect/>
          </a:stretch>
        </p:blipFill>
        <p:spPr>
          <a:xfrm>
            <a:off x="5916926" y="3672109"/>
            <a:ext cx="164618" cy="145816"/>
          </a:xfrm>
          <a:prstGeom prst="rect">
            <a:avLst/>
          </a:prstGeom>
        </p:spPr>
      </p:pic>
      <p:pic>
        <p:nvPicPr>
          <p:cNvPr id="79" name="Picture 78" descr="A yellow sun with triangles&#10;&#10;Description automatically generated">
            <a:extLst>
              <a:ext uri="{FF2B5EF4-FFF2-40B4-BE49-F238E27FC236}">
                <a16:creationId xmlns:a16="http://schemas.microsoft.com/office/drawing/2014/main" id="{FE36347B-AC5B-FBD5-2F2F-ADC98F04D698}"/>
              </a:ext>
            </a:extLst>
          </p:cNvPr>
          <p:cNvPicPr>
            <a:picLocks noChangeAspect="1"/>
          </p:cNvPicPr>
          <p:nvPr/>
        </p:nvPicPr>
        <p:blipFill>
          <a:blip r:embed="rId5"/>
          <a:stretch>
            <a:fillRect/>
          </a:stretch>
        </p:blipFill>
        <p:spPr>
          <a:xfrm>
            <a:off x="5963878" y="3831652"/>
            <a:ext cx="164618" cy="145816"/>
          </a:xfrm>
          <a:prstGeom prst="rect">
            <a:avLst/>
          </a:prstGeom>
        </p:spPr>
      </p:pic>
      <p:pic>
        <p:nvPicPr>
          <p:cNvPr id="80" name="Picture 79" descr="A yellow sun with triangles&#10;&#10;Description automatically generated">
            <a:extLst>
              <a:ext uri="{FF2B5EF4-FFF2-40B4-BE49-F238E27FC236}">
                <a16:creationId xmlns:a16="http://schemas.microsoft.com/office/drawing/2014/main" id="{D1265989-0E3C-0572-1B1C-00BE66F36457}"/>
              </a:ext>
            </a:extLst>
          </p:cNvPr>
          <p:cNvPicPr>
            <a:picLocks noChangeAspect="1"/>
          </p:cNvPicPr>
          <p:nvPr/>
        </p:nvPicPr>
        <p:blipFill>
          <a:blip r:embed="rId5"/>
          <a:stretch>
            <a:fillRect/>
          </a:stretch>
        </p:blipFill>
        <p:spPr>
          <a:xfrm>
            <a:off x="5896895" y="4079478"/>
            <a:ext cx="164618" cy="145816"/>
          </a:xfrm>
          <a:prstGeom prst="rect">
            <a:avLst/>
          </a:prstGeom>
        </p:spPr>
      </p:pic>
      <p:pic>
        <p:nvPicPr>
          <p:cNvPr id="81" name="Picture 80" descr="A yellow sun with triangles&#10;&#10;Description automatically generated">
            <a:extLst>
              <a:ext uri="{FF2B5EF4-FFF2-40B4-BE49-F238E27FC236}">
                <a16:creationId xmlns:a16="http://schemas.microsoft.com/office/drawing/2014/main" id="{2E02CDEE-3FA3-F553-3D27-4AB0BB7B139D}"/>
              </a:ext>
            </a:extLst>
          </p:cNvPr>
          <p:cNvPicPr>
            <a:picLocks noChangeAspect="1"/>
          </p:cNvPicPr>
          <p:nvPr/>
        </p:nvPicPr>
        <p:blipFill>
          <a:blip r:embed="rId5"/>
          <a:stretch>
            <a:fillRect/>
          </a:stretch>
        </p:blipFill>
        <p:spPr>
          <a:xfrm>
            <a:off x="5903953" y="4534083"/>
            <a:ext cx="164618" cy="145816"/>
          </a:xfrm>
          <a:prstGeom prst="rect">
            <a:avLst/>
          </a:prstGeom>
        </p:spPr>
      </p:pic>
      <p:pic>
        <p:nvPicPr>
          <p:cNvPr id="82" name="Picture 81" descr="A yellow sun with triangles&#10;&#10;Description automatically generated">
            <a:extLst>
              <a:ext uri="{FF2B5EF4-FFF2-40B4-BE49-F238E27FC236}">
                <a16:creationId xmlns:a16="http://schemas.microsoft.com/office/drawing/2014/main" id="{E1F8C1A0-4865-F3EA-9612-449FE0E87EF1}"/>
              </a:ext>
            </a:extLst>
          </p:cNvPr>
          <p:cNvPicPr>
            <a:picLocks noChangeAspect="1"/>
          </p:cNvPicPr>
          <p:nvPr/>
        </p:nvPicPr>
        <p:blipFill>
          <a:blip r:embed="rId5"/>
          <a:stretch>
            <a:fillRect/>
          </a:stretch>
        </p:blipFill>
        <p:spPr>
          <a:xfrm>
            <a:off x="5896895" y="4235745"/>
            <a:ext cx="164618" cy="145816"/>
          </a:xfrm>
          <a:prstGeom prst="rect">
            <a:avLst/>
          </a:prstGeom>
        </p:spPr>
      </p:pic>
      <p:pic>
        <p:nvPicPr>
          <p:cNvPr id="83" name="Picture 82" descr="A yellow sun with triangles&#10;&#10;Description automatically generated">
            <a:extLst>
              <a:ext uri="{FF2B5EF4-FFF2-40B4-BE49-F238E27FC236}">
                <a16:creationId xmlns:a16="http://schemas.microsoft.com/office/drawing/2014/main" id="{B0DE6E33-4D1A-F292-FA46-ADE9762C769B}"/>
              </a:ext>
            </a:extLst>
          </p:cNvPr>
          <p:cNvPicPr>
            <a:picLocks noChangeAspect="1"/>
          </p:cNvPicPr>
          <p:nvPr/>
        </p:nvPicPr>
        <p:blipFill>
          <a:blip r:embed="rId5"/>
          <a:stretch>
            <a:fillRect/>
          </a:stretch>
        </p:blipFill>
        <p:spPr>
          <a:xfrm>
            <a:off x="7453423" y="3364380"/>
            <a:ext cx="164618" cy="145816"/>
          </a:xfrm>
          <a:prstGeom prst="rect">
            <a:avLst/>
          </a:prstGeom>
        </p:spPr>
      </p:pic>
      <p:pic>
        <p:nvPicPr>
          <p:cNvPr id="84" name="Picture 83" descr="A yellow sun with triangles&#10;&#10;Description automatically generated">
            <a:extLst>
              <a:ext uri="{FF2B5EF4-FFF2-40B4-BE49-F238E27FC236}">
                <a16:creationId xmlns:a16="http://schemas.microsoft.com/office/drawing/2014/main" id="{721E93C0-251F-B013-F3D6-AEF3B394BFEB}"/>
              </a:ext>
            </a:extLst>
          </p:cNvPr>
          <p:cNvPicPr>
            <a:picLocks noChangeAspect="1"/>
          </p:cNvPicPr>
          <p:nvPr/>
        </p:nvPicPr>
        <p:blipFill>
          <a:blip r:embed="rId5"/>
          <a:stretch>
            <a:fillRect/>
          </a:stretch>
        </p:blipFill>
        <p:spPr>
          <a:xfrm>
            <a:off x="7487845" y="3672109"/>
            <a:ext cx="164618" cy="145816"/>
          </a:xfrm>
          <a:prstGeom prst="rect">
            <a:avLst/>
          </a:prstGeom>
        </p:spPr>
      </p:pic>
      <p:pic>
        <p:nvPicPr>
          <p:cNvPr id="85" name="Picture 84" descr="A yellow sun with triangles&#10;&#10;Description automatically generated">
            <a:extLst>
              <a:ext uri="{FF2B5EF4-FFF2-40B4-BE49-F238E27FC236}">
                <a16:creationId xmlns:a16="http://schemas.microsoft.com/office/drawing/2014/main" id="{2751A3E3-CC2D-375F-D45D-C6687F0F253A}"/>
              </a:ext>
            </a:extLst>
          </p:cNvPr>
          <p:cNvPicPr>
            <a:picLocks noChangeAspect="1"/>
          </p:cNvPicPr>
          <p:nvPr/>
        </p:nvPicPr>
        <p:blipFill>
          <a:blip r:embed="rId5"/>
          <a:stretch>
            <a:fillRect/>
          </a:stretch>
        </p:blipFill>
        <p:spPr>
          <a:xfrm>
            <a:off x="7448418" y="3972447"/>
            <a:ext cx="164618" cy="145816"/>
          </a:xfrm>
          <a:prstGeom prst="rect">
            <a:avLst/>
          </a:prstGeom>
        </p:spPr>
      </p:pic>
      <p:pic>
        <p:nvPicPr>
          <p:cNvPr id="87" name="Picture 86" descr="A yellow sun with triangles&#10;&#10;Description automatically generated">
            <a:extLst>
              <a:ext uri="{FF2B5EF4-FFF2-40B4-BE49-F238E27FC236}">
                <a16:creationId xmlns:a16="http://schemas.microsoft.com/office/drawing/2014/main" id="{0BE09116-3ABC-420B-BBC8-538CE323493C}"/>
              </a:ext>
            </a:extLst>
          </p:cNvPr>
          <p:cNvPicPr>
            <a:picLocks noChangeAspect="1"/>
          </p:cNvPicPr>
          <p:nvPr/>
        </p:nvPicPr>
        <p:blipFill>
          <a:blip r:embed="rId5"/>
          <a:stretch>
            <a:fillRect/>
          </a:stretch>
        </p:blipFill>
        <p:spPr>
          <a:xfrm>
            <a:off x="7491368" y="4362376"/>
            <a:ext cx="164618" cy="145816"/>
          </a:xfrm>
          <a:prstGeom prst="rect">
            <a:avLst/>
          </a:prstGeom>
        </p:spPr>
      </p:pic>
      <p:pic>
        <p:nvPicPr>
          <p:cNvPr id="88" name="Picture 87" descr="A yellow sun with triangles&#10;&#10;Description automatically generated">
            <a:extLst>
              <a:ext uri="{FF2B5EF4-FFF2-40B4-BE49-F238E27FC236}">
                <a16:creationId xmlns:a16="http://schemas.microsoft.com/office/drawing/2014/main" id="{9EE8567E-B3AC-70E3-61B3-A49198E489F9}"/>
              </a:ext>
            </a:extLst>
          </p:cNvPr>
          <p:cNvPicPr>
            <a:picLocks noChangeAspect="1"/>
          </p:cNvPicPr>
          <p:nvPr/>
        </p:nvPicPr>
        <p:blipFill>
          <a:blip r:embed="rId5"/>
          <a:stretch>
            <a:fillRect/>
          </a:stretch>
        </p:blipFill>
        <p:spPr>
          <a:xfrm>
            <a:off x="7491368" y="4209702"/>
            <a:ext cx="164618" cy="145816"/>
          </a:xfrm>
          <a:prstGeom prst="rect">
            <a:avLst/>
          </a:prstGeom>
        </p:spPr>
      </p:pic>
      <p:pic>
        <p:nvPicPr>
          <p:cNvPr id="89" name="Picture 88" descr="A yellow sun with triangles&#10;&#10;Description automatically generated">
            <a:extLst>
              <a:ext uri="{FF2B5EF4-FFF2-40B4-BE49-F238E27FC236}">
                <a16:creationId xmlns:a16="http://schemas.microsoft.com/office/drawing/2014/main" id="{55CBFA1C-5B45-65FC-C7AC-D0D318260B84}"/>
              </a:ext>
            </a:extLst>
          </p:cNvPr>
          <p:cNvPicPr>
            <a:picLocks noChangeAspect="1"/>
          </p:cNvPicPr>
          <p:nvPr/>
        </p:nvPicPr>
        <p:blipFill>
          <a:blip r:embed="rId5"/>
          <a:stretch>
            <a:fillRect/>
          </a:stretch>
        </p:blipFill>
        <p:spPr>
          <a:xfrm>
            <a:off x="8983469" y="3404034"/>
            <a:ext cx="187011" cy="165651"/>
          </a:xfrm>
          <a:prstGeom prst="rect">
            <a:avLst/>
          </a:prstGeom>
        </p:spPr>
      </p:pic>
      <p:pic>
        <p:nvPicPr>
          <p:cNvPr id="90" name="Picture 89" descr="A yellow sun with triangles&#10;&#10;Description automatically generated">
            <a:extLst>
              <a:ext uri="{FF2B5EF4-FFF2-40B4-BE49-F238E27FC236}">
                <a16:creationId xmlns:a16="http://schemas.microsoft.com/office/drawing/2014/main" id="{5AC446DD-FFD3-CA71-A7A7-8BC604FE37AA}"/>
              </a:ext>
            </a:extLst>
          </p:cNvPr>
          <p:cNvPicPr>
            <a:picLocks noChangeAspect="1"/>
          </p:cNvPicPr>
          <p:nvPr/>
        </p:nvPicPr>
        <p:blipFill>
          <a:blip r:embed="rId5"/>
          <a:stretch>
            <a:fillRect/>
          </a:stretch>
        </p:blipFill>
        <p:spPr>
          <a:xfrm>
            <a:off x="9009302" y="3793875"/>
            <a:ext cx="164618" cy="145816"/>
          </a:xfrm>
          <a:prstGeom prst="rect">
            <a:avLst/>
          </a:prstGeom>
        </p:spPr>
      </p:pic>
      <p:pic>
        <p:nvPicPr>
          <p:cNvPr id="91" name="Picture 90" descr="A yellow sun with triangles&#10;&#10;Description automatically generated">
            <a:extLst>
              <a:ext uri="{FF2B5EF4-FFF2-40B4-BE49-F238E27FC236}">
                <a16:creationId xmlns:a16="http://schemas.microsoft.com/office/drawing/2014/main" id="{CCC49EE8-9338-7E53-4719-A7AF41813A72}"/>
              </a:ext>
            </a:extLst>
          </p:cNvPr>
          <p:cNvPicPr>
            <a:picLocks noChangeAspect="1"/>
          </p:cNvPicPr>
          <p:nvPr/>
        </p:nvPicPr>
        <p:blipFill>
          <a:blip r:embed="rId5"/>
          <a:stretch>
            <a:fillRect/>
          </a:stretch>
        </p:blipFill>
        <p:spPr>
          <a:xfrm>
            <a:off x="9012546" y="3942801"/>
            <a:ext cx="164618" cy="145816"/>
          </a:xfrm>
          <a:prstGeom prst="rect">
            <a:avLst/>
          </a:prstGeom>
        </p:spPr>
      </p:pic>
      <p:pic>
        <p:nvPicPr>
          <p:cNvPr id="92" name="Picture 91" descr="A yellow sun with triangles&#10;&#10;Description automatically generated">
            <a:extLst>
              <a:ext uri="{FF2B5EF4-FFF2-40B4-BE49-F238E27FC236}">
                <a16:creationId xmlns:a16="http://schemas.microsoft.com/office/drawing/2014/main" id="{D4C91C7B-C2F7-E5AE-BEEF-F7B4E129FA02}"/>
              </a:ext>
            </a:extLst>
          </p:cNvPr>
          <p:cNvPicPr>
            <a:picLocks noChangeAspect="1"/>
          </p:cNvPicPr>
          <p:nvPr/>
        </p:nvPicPr>
        <p:blipFill>
          <a:blip r:embed="rId5"/>
          <a:stretch>
            <a:fillRect/>
          </a:stretch>
        </p:blipFill>
        <p:spPr>
          <a:xfrm>
            <a:off x="9007956" y="4095323"/>
            <a:ext cx="164618" cy="145816"/>
          </a:xfrm>
          <a:prstGeom prst="rect">
            <a:avLst/>
          </a:prstGeom>
        </p:spPr>
      </p:pic>
      <p:pic>
        <p:nvPicPr>
          <p:cNvPr id="93" name="Picture 92" descr="A yellow sun with triangles&#10;&#10;Description automatically generated">
            <a:extLst>
              <a:ext uri="{FF2B5EF4-FFF2-40B4-BE49-F238E27FC236}">
                <a16:creationId xmlns:a16="http://schemas.microsoft.com/office/drawing/2014/main" id="{CA4DCFA3-BDA2-06BD-6F5C-935547EA09A1}"/>
              </a:ext>
            </a:extLst>
          </p:cNvPr>
          <p:cNvPicPr>
            <a:picLocks noChangeAspect="1"/>
          </p:cNvPicPr>
          <p:nvPr/>
        </p:nvPicPr>
        <p:blipFill>
          <a:blip r:embed="rId5"/>
          <a:stretch>
            <a:fillRect/>
          </a:stretch>
        </p:blipFill>
        <p:spPr>
          <a:xfrm>
            <a:off x="8964986" y="4391399"/>
            <a:ext cx="164618" cy="145816"/>
          </a:xfrm>
          <a:prstGeom prst="rect">
            <a:avLst/>
          </a:prstGeom>
        </p:spPr>
      </p:pic>
      <p:pic>
        <p:nvPicPr>
          <p:cNvPr id="96" name="Picture 95" descr="A yellow sun with triangles&#10;&#10;Description automatically generated">
            <a:extLst>
              <a:ext uri="{FF2B5EF4-FFF2-40B4-BE49-F238E27FC236}">
                <a16:creationId xmlns:a16="http://schemas.microsoft.com/office/drawing/2014/main" id="{85F12C26-CCCB-2E16-9667-C5DAD01CD34D}"/>
              </a:ext>
            </a:extLst>
          </p:cNvPr>
          <p:cNvPicPr>
            <a:picLocks noChangeAspect="1"/>
          </p:cNvPicPr>
          <p:nvPr/>
        </p:nvPicPr>
        <p:blipFill>
          <a:blip r:embed="rId5"/>
          <a:stretch>
            <a:fillRect/>
          </a:stretch>
        </p:blipFill>
        <p:spPr>
          <a:xfrm>
            <a:off x="5834617" y="5505742"/>
            <a:ext cx="164618" cy="145816"/>
          </a:xfrm>
          <a:prstGeom prst="rect">
            <a:avLst/>
          </a:prstGeom>
        </p:spPr>
      </p:pic>
      <p:pic>
        <p:nvPicPr>
          <p:cNvPr id="97" name="Picture 96" descr="A yellow sun with triangles&#10;&#10;Description automatically generated">
            <a:extLst>
              <a:ext uri="{FF2B5EF4-FFF2-40B4-BE49-F238E27FC236}">
                <a16:creationId xmlns:a16="http://schemas.microsoft.com/office/drawing/2014/main" id="{79361E68-8763-1118-E3A6-06BE09F2354C}"/>
              </a:ext>
            </a:extLst>
          </p:cNvPr>
          <p:cNvPicPr>
            <a:picLocks noChangeAspect="1"/>
          </p:cNvPicPr>
          <p:nvPr/>
        </p:nvPicPr>
        <p:blipFill>
          <a:blip r:embed="rId5"/>
          <a:stretch>
            <a:fillRect/>
          </a:stretch>
        </p:blipFill>
        <p:spPr>
          <a:xfrm>
            <a:off x="8894130" y="5578650"/>
            <a:ext cx="164618" cy="145816"/>
          </a:xfrm>
          <a:prstGeom prst="rect">
            <a:avLst/>
          </a:prstGeom>
        </p:spPr>
      </p:pic>
      <p:pic>
        <p:nvPicPr>
          <p:cNvPr id="3" name="Picture 2" descr="A group of tractors with different colors&#10;&#10;Description automatically generated">
            <a:extLst>
              <a:ext uri="{FF2B5EF4-FFF2-40B4-BE49-F238E27FC236}">
                <a16:creationId xmlns:a16="http://schemas.microsoft.com/office/drawing/2014/main" id="{596D7478-14CE-17CD-1844-F06D637E4408}"/>
              </a:ext>
            </a:extLst>
          </p:cNvPr>
          <p:cNvPicPr>
            <a:picLocks noChangeAspect="1"/>
          </p:cNvPicPr>
          <p:nvPr/>
        </p:nvPicPr>
        <p:blipFill rotWithShape="1">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20000" contrast="-40000"/>
                    </a14:imgEffect>
                  </a14:imgLayer>
                </a14:imgProps>
              </a:ext>
            </a:extLst>
          </a:blip>
          <a:srcRect l="66176" t="48941"/>
          <a:stretch/>
        </p:blipFill>
        <p:spPr>
          <a:xfrm flipH="1">
            <a:off x="6292951" y="2455053"/>
            <a:ext cx="248019" cy="209472"/>
          </a:xfrm>
          <a:prstGeom prst="rect">
            <a:avLst/>
          </a:prstGeom>
        </p:spPr>
      </p:pic>
      <p:sp>
        <p:nvSpPr>
          <p:cNvPr id="4" name="Freeform 26">
            <a:extLst>
              <a:ext uri="{FF2B5EF4-FFF2-40B4-BE49-F238E27FC236}">
                <a16:creationId xmlns:a16="http://schemas.microsoft.com/office/drawing/2014/main" id="{C4065413-8D93-5D43-236D-D59C57CBED38}"/>
              </a:ext>
            </a:extLst>
          </p:cNvPr>
          <p:cNvSpPr/>
          <p:nvPr/>
        </p:nvSpPr>
        <p:spPr>
          <a:xfrm rot="725789">
            <a:off x="66203" y="30325"/>
            <a:ext cx="742062" cy="710458"/>
          </a:xfrm>
          <a:custGeom>
            <a:avLst/>
            <a:gdLst/>
            <a:ahLst/>
            <a:cxnLst/>
            <a:rect l="l" t="t" r="r" b="b"/>
            <a:pathLst>
              <a:path w="2155676" h="2130834">
                <a:moveTo>
                  <a:pt x="0" y="0"/>
                </a:moveTo>
                <a:lnTo>
                  <a:pt x="2155675" y="0"/>
                </a:lnTo>
                <a:lnTo>
                  <a:pt x="2155675" y="2130834"/>
                </a:lnTo>
                <a:lnTo>
                  <a:pt x="0" y="2130834"/>
                </a:lnTo>
                <a:lnTo>
                  <a:pt x="0" y="0"/>
                </a:lnTo>
                <a:close/>
              </a:path>
            </a:pathLst>
          </a:custGeom>
          <a:blipFill>
            <a:blip r:embed="rId8"/>
            <a:stretch>
              <a:fillRect/>
            </a:stretch>
          </a:blipFill>
        </p:spPr>
        <p:txBody>
          <a:bodyPr/>
          <a:lstStyle/>
          <a:p>
            <a:endParaRPr lang="en-GB"/>
          </a:p>
        </p:txBody>
      </p:sp>
      <p:sp>
        <p:nvSpPr>
          <p:cNvPr id="5" name="Freeform 44">
            <a:extLst>
              <a:ext uri="{FF2B5EF4-FFF2-40B4-BE49-F238E27FC236}">
                <a16:creationId xmlns:a16="http://schemas.microsoft.com/office/drawing/2014/main" id="{FFDFEB7A-89F5-8A99-D72D-B0400573F91E}"/>
              </a:ext>
            </a:extLst>
          </p:cNvPr>
          <p:cNvSpPr/>
          <p:nvPr/>
        </p:nvSpPr>
        <p:spPr>
          <a:xfrm>
            <a:off x="1506488" y="1112024"/>
            <a:ext cx="206739" cy="151471"/>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pic>
        <p:nvPicPr>
          <p:cNvPr id="8" name="Picture 7" descr="A yellow sun with triangles&#10;&#10;Description automatically generated">
            <a:extLst>
              <a:ext uri="{FF2B5EF4-FFF2-40B4-BE49-F238E27FC236}">
                <a16:creationId xmlns:a16="http://schemas.microsoft.com/office/drawing/2014/main" id="{6D03E307-C2CA-D033-6F6A-B428A5141795}"/>
              </a:ext>
            </a:extLst>
          </p:cNvPr>
          <p:cNvPicPr>
            <a:picLocks noChangeAspect="1"/>
          </p:cNvPicPr>
          <p:nvPr/>
        </p:nvPicPr>
        <p:blipFill>
          <a:blip r:embed="rId5"/>
          <a:stretch>
            <a:fillRect/>
          </a:stretch>
        </p:blipFill>
        <p:spPr>
          <a:xfrm>
            <a:off x="7460637" y="4525635"/>
            <a:ext cx="164618" cy="145816"/>
          </a:xfrm>
          <a:prstGeom prst="rect">
            <a:avLst/>
          </a:prstGeom>
        </p:spPr>
      </p:pic>
      <p:pic>
        <p:nvPicPr>
          <p:cNvPr id="9" name="Picture 8" descr="A yellow sun with triangles&#10;&#10;Description automatically generated">
            <a:extLst>
              <a:ext uri="{FF2B5EF4-FFF2-40B4-BE49-F238E27FC236}">
                <a16:creationId xmlns:a16="http://schemas.microsoft.com/office/drawing/2014/main" id="{0CFDFC7A-1C89-20D0-BF2A-91BBCDAF6EAC}"/>
              </a:ext>
            </a:extLst>
          </p:cNvPr>
          <p:cNvPicPr>
            <a:picLocks noChangeAspect="1"/>
          </p:cNvPicPr>
          <p:nvPr/>
        </p:nvPicPr>
        <p:blipFill>
          <a:blip r:embed="rId5"/>
          <a:stretch>
            <a:fillRect/>
          </a:stretch>
        </p:blipFill>
        <p:spPr>
          <a:xfrm>
            <a:off x="2599718" y="5538733"/>
            <a:ext cx="164618" cy="145816"/>
          </a:xfrm>
          <a:prstGeom prst="rect">
            <a:avLst/>
          </a:prstGeom>
        </p:spPr>
      </p:pic>
      <p:grpSp>
        <p:nvGrpSpPr>
          <p:cNvPr id="55" name="Group 7">
            <a:extLst>
              <a:ext uri="{FF2B5EF4-FFF2-40B4-BE49-F238E27FC236}">
                <a16:creationId xmlns:a16="http://schemas.microsoft.com/office/drawing/2014/main" id="{DE814457-AE73-978B-1107-813AAF10A75A}"/>
              </a:ext>
            </a:extLst>
          </p:cNvPr>
          <p:cNvGrpSpPr/>
          <p:nvPr/>
        </p:nvGrpSpPr>
        <p:grpSpPr>
          <a:xfrm>
            <a:off x="7202329" y="2438683"/>
            <a:ext cx="259528" cy="242212"/>
            <a:chOff x="0" y="0"/>
            <a:chExt cx="3741232" cy="3821539"/>
          </a:xfrm>
        </p:grpSpPr>
        <p:sp>
          <p:nvSpPr>
            <p:cNvPr id="57" name="Freeform 8">
              <a:extLst>
                <a:ext uri="{FF2B5EF4-FFF2-40B4-BE49-F238E27FC236}">
                  <a16:creationId xmlns:a16="http://schemas.microsoft.com/office/drawing/2014/main" id="{5945D746-1A1C-E095-3944-6DA49A6CA7A6}"/>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58" name="Freeform 9">
              <a:extLst>
                <a:ext uri="{FF2B5EF4-FFF2-40B4-BE49-F238E27FC236}">
                  <a16:creationId xmlns:a16="http://schemas.microsoft.com/office/drawing/2014/main" id="{DD288773-7203-BB5B-5920-B7EA530C8581}"/>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60" name="Group 10">
              <a:extLst>
                <a:ext uri="{FF2B5EF4-FFF2-40B4-BE49-F238E27FC236}">
                  <a16:creationId xmlns:a16="http://schemas.microsoft.com/office/drawing/2014/main" id="{DFD3A839-C71D-8698-C884-B70AE226B247}"/>
                </a:ext>
              </a:extLst>
            </p:cNvPr>
            <p:cNvGrpSpPr/>
            <p:nvPr/>
          </p:nvGrpSpPr>
          <p:grpSpPr>
            <a:xfrm>
              <a:off x="0" y="1810741"/>
              <a:ext cx="852996" cy="852996"/>
              <a:chOff x="0" y="0"/>
              <a:chExt cx="812800" cy="812800"/>
            </a:xfrm>
          </p:grpSpPr>
          <p:sp>
            <p:nvSpPr>
              <p:cNvPr id="86" name="Freeform 11">
                <a:extLst>
                  <a:ext uri="{FF2B5EF4-FFF2-40B4-BE49-F238E27FC236}">
                    <a16:creationId xmlns:a16="http://schemas.microsoft.com/office/drawing/2014/main" id="{03D88E49-0980-84CD-6D87-55A3A585F4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94" name="TextBox 12">
                <a:extLst>
                  <a:ext uri="{FF2B5EF4-FFF2-40B4-BE49-F238E27FC236}">
                    <a16:creationId xmlns:a16="http://schemas.microsoft.com/office/drawing/2014/main" id="{DF201E42-CCC7-8543-64AD-A3A6FFF6BEAF}"/>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62" name="Group 13">
              <a:extLst>
                <a:ext uri="{FF2B5EF4-FFF2-40B4-BE49-F238E27FC236}">
                  <a16:creationId xmlns:a16="http://schemas.microsoft.com/office/drawing/2014/main" id="{3C77B1DC-93D1-FEA9-4C01-51CE8789D598}"/>
                </a:ext>
              </a:extLst>
            </p:cNvPr>
            <p:cNvGrpSpPr/>
            <p:nvPr/>
          </p:nvGrpSpPr>
          <p:grpSpPr>
            <a:xfrm>
              <a:off x="2570638" y="270521"/>
              <a:ext cx="583309" cy="583309"/>
              <a:chOff x="0" y="0"/>
              <a:chExt cx="812800" cy="812800"/>
            </a:xfrm>
          </p:grpSpPr>
          <p:sp>
            <p:nvSpPr>
              <p:cNvPr id="63" name="Freeform 14">
                <a:extLst>
                  <a:ext uri="{FF2B5EF4-FFF2-40B4-BE49-F238E27FC236}">
                    <a16:creationId xmlns:a16="http://schemas.microsoft.com/office/drawing/2014/main" id="{AF87B815-6E64-D835-6B00-FC00871D7CC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64" name="TextBox 15">
                <a:extLst>
                  <a:ext uri="{FF2B5EF4-FFF2-40B4-BE49-F238E27FC236}">
                    <a16:creationId xmlns:a16="http://schemas.microsoft.com/office/drawing/2014/main" id="{DC072713-86FB-071F-3ED5-0797F1AD6D7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pic>
        <p:nvPicPr>
          <p:cNvPr id="33" name="Picture 32" descr="A group of tractors with different colors&#10;&#10;Description automatically generated">
            <a:extLst>
              <a:ext uri="{FF2B5EF4-FFF2-40B4-BE49-F238E27FC236}">
                <a16:creationId xmlns:a16="http://schemas.microsoft.com/office/drawing/2014/main" id="{7789D4F0-AFD1-FDA6-1F50-C493DF32ECDB}"/>
              </a:ext>
            </a:extLst>
          </p:cNvPr>
          <p:cNvPicPr>
            <a:picLocks noChangeAspect="1"/>
          </p:cNvPicPr>
          <p:nvPr/>
        </p:nvPicPr>
        <p:blipFill rotWithShape="1">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20000" contrast="-40000"/>
                    </a14:imgEffect>
                  </a14:imgLayer>
                </a14:imgProps>
              </a:ext>
            </a:extLst>
          </a:blip>
          <a:srcRect l="66176" t="48941"/>
          <a:stretch/>
        </p:blipFill>
        <p:spPr>
          <a:xfrm flipH="1">
            <a:off x="4651103" y="2518711"/>
            <a:ext cx="248019" cy="209472"/>
          </a:xfrm>
          <a:prstGeom prst="rect">
            <a:avLst/>
          </a:prstGeom>
        </p:spPr>
      </p:pic>
      <p:pic>
        <p:nvPicPr>
          <p:cNvPr id="40" name="Picture 39" descr="A group of tractors with different colors&#10;&#10;Description automatically generated">
            <a:extLst>
              <a:ext uri="{FF2B5EF4-FFF2-40B4-BE49-F238E27FC236}">
                <a16:creationId xmlns:a16="http://schemas.microsoft.com/office/drawing/2014/main" id="{58DEDE2F-0037-273D-742F-E81E467AE0E1}"/>
              </a:ext>
            </a:extLst>
          </p:cNvPr>
          <p:cNvPicPr>
            <a:picLocks noChangeAspect="1"/>
          </p:cNvPicPr>
          <p:nvPr/>
        </p:nvPicPr>
        <p:blipFill rotWithShape="1">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20000" contrast="-40000"/>
                    </a14:imgEffect>
                  </a14:imgLayer>
                </a14:imgProps>
              </a:ext>
            </a:extLst>
          </a:blip>
          <a:srcRect l="66176" t="48941"/>
          <a:stretch/>
        </p:blipFill>
        <p:spPr>
          <a:xfrm flipH="1">
            <a:off x="3069653" y="2534123"/>
            <a:ext cx="248019" cy="209472"/>
          </a:xfrm>
          <a:prstGeom prst="rect">
            <a:avLst/>
          </a:prstGeom>
        </p:spPr>
      </p:pic>
      <p:sp>
        <p:nvSpPr>
          <p:cNvPr id="98" name="Freeform 23">
            <a:extLst>
              <a:ext uri="{FF2B5EF4-FFF2-40B4-BE49-F238E27FC236}">
                <a16:creationId xmlns:a16="http://schemas.microsoft.com/office/drawing/2014/main" id="{01D486B6-DC2E-3816-F094-93ECD9EB3000}"/>
              </a:ext>
            </a:extLst>
          </p:cNvPr>
          <p:cNvSpPr/>
          <p:nvPr/>
        </p:nvSpPr>
        <p:spPr>
          <a:xfrm flipH="1">
            <a:off x="4212305" y="2536073"/>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4" name="TextBox 33">
            <a:extLst>
              <a:ext uri="{FF2B5EF4-FFF2-40B4-BE49-F238E27FC236}">
                <a16:creationId xmlns:a16="http://schemas.microsoft.com/office/drawing/2014/main" id="{2DA7C6E4-F7D3-EBB1-40AC-5A064FDD9027}"/>
              </a:ext>
            </a:extLst>
          </p:cNvPr>
          <p:cNvSpPr txBox="1"/>
          <p:nvPr/>
        </p:nvSpPr>
        <p:spPr>
          <a:xfrm>
            <a:off x="7081520" y="5991436"/>
            <a:ext cx="2713425" cy="207749"/>
          </a:xfrm>
          <a:prstGeom prst="rect">
            <a:avLst/>
          </a:prstGeom>
          <a:noFill/>
        </p:spPr>
        <p:txBody>
          <a:bodyPr wrap="square">
            <a:spAutoFit/>
          </a:bodyPr>
          <a:lstStyle/>
          <a:p>
            <a:pPr lvl="0">
              <a:defRPr/>
            </a:pP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 Vegetarian (VE) </a:t>
            </a: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rPr>
              <a:t>P</a:t>
            </a:r>
            <a:r>
              <a:rPr lang="en-GB" sz="750" dirty="0">
                <a:latin typeface="Century Gothic" panose="020B0502020202020204" pitchFamily="34" charset="0"/>
              </a:rPr>
              <a:t>lant-based and Planet Friendly </a:t>
            </a:r>
            <a:endPar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8" name="Freeform 23">
            <a:extLst>
              <a:ext uri="{FF2B5EF4-FFF2-40B4-BE49-F238E27FC236}">
                <a16:creationId xmlns:a16="http://schemas.microsoft.com/office/drawing/2014/main" id="{E4B3E1D2-D394-9235-A8A2-C94A809C0307}"/>
              </a:ext>
            </a:extLst>
          </p:cNvPr>
          <p:cNvSpPr/>
          <p:nvPr/>
        </p:nvSpPr>
        <p:spPr>
          <a:xfrm flipH="1">
            <a:off x="9352910" y="1489415"/>
            <a:ext cx="201656" cy="31670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41" name="Group 7">
            <a:extLst>
              <a:ext uri="{FF2B5EF4-FFF2-40B4-BE49-F238E27FC236}">
                <a16:creationId xmlns:a16="http://schemas.microsoft.com/office/drawing/2014/main" id="{B917A7E7-28C6-705B-28B8-A888055ED6F1}"/>
              </a:ext>
            </a:extLst>
          </p:cNvPr>
          <p:cNvGrpSpPr/>
          <p:nvPr/>
        </p:nvGrpSpPr>
        <p:grpSpPr>
          <a:xfrm>
            <a:off x="9312557" y="2992334"/>
            <a:ext cx="259528" cy="242212"/>
            <a:chOff x="0" y="0"/>
            <a:chExt cx="3741232" cy="3821539"/>
          </a:xfrm>
        </p:grpSpPr>
        <p:sp>
          <p:nvSpPr>
            <p:cNvPr id="42" name="Freeform 8">
              <a:extLst>
                <a:ext uri="{FF2B5EF4-FFF2-40B4-BE49-F238E27FC236}">
                  <a16:creationId xmlns:a16="http://schemas.microsoft.com/office/drawing/2014/main" id="{AC3CB58F-8862-931E-CE0D-90EDE7117F68}"/>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43" name="Freeform 9">
              <a:extLst>
                <a:ext uri="{FF2B5EF4-FFF2-40B4-BE49-F238E27FC236}">
                  <a16:creationId xmlns:a16="http://schemas.microsoft.com/office/drawing/2014/main" id="{C29AB037-AC6E-CA27-1D3B-AE1A07AF45F5}"/>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44" name="Group 10">
              <a:extLst>
                <a:ext uri="{FF2B5EF4-FFF2-40B4-BE49-F238E27FC236}">
                  <a16:creationId xmlns:a16="http://schemas.microsoft.com/office/drawing/2014/main" id="{44BBEA2F-EA72-999B-17DE-781847D13494}"/>
                </a:ext>
              </a:extLst>
            </p:cNvPr>
            <p:cNvGrpSpPr/>
            <p:nvPr/>
          </p:nvGrpSpPr>
          <p:grpSpPr>
            <a:xfrm>
              <a:off x="0" y="1810741"/>
              <a:ext cx="852996" cy="852996"/>
              <a:chOff x="0" y="0"/>
              <a:chExt cx="812800" cy="812800"/>
            </a:xfrm>
          </p:grpSpPr>
          <p:sp>
            <p:nvSpPr>
              <p:cNvPr id="48" name="Freeform 11">
                <a:extLst>
                  <a:ext uri="{FF2B5EF4-FFF2-40B4-BE49-F238E27FC236}">
                    <a16:creationId xmlns:a16="http://schemas.microsoft.com/office/drawing/2014/main" id="{0AA8C8F1-9D65-C64A-D481-C2A90DA6AD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49" name="TextBox 12">
                <a:extLst>
                  <a:ext uri="{FF2B5EF4-FFF2-40B4-BE49-F238E27FC236}">
                    <a16:creationId xmlns:a16="http://schemas.microsoft.com/office/drawing/2014/main" id="{2C19F7C4-EE12-B662-F607-6805CDD74013}"/>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5" name="Group 13">
              <a:extLst>
                <a:ext uri="{FF2B5EF4-FFF2-40B4-BE49-F238E27FC236}">
                  <a16:creationId xmlns:a16="http://schemas.microsoft.com/office/drawing/2014/main" id="{04D9FD4B-57BA-1E36-B933-A63CF6D2DF85}"/>
                </a:ext>
              </a:extLst>
            </p:cNvPr>
            <p:cNvGrpSpPr/>
            <p:nvPr/>
          </p:nvGrpSpPr>
          <p:grpSpPr>
            <a:xfrm>
              <a:off x="2570638" y="270521"/>
              <a:ext cx="583309" cy="583309"/>
              <a:chOff x="0" y="0"/>
              <a:chExt cx="812800" cy="812800"/>
            </a:xfrm>
          </p:grpSpPr>
          <p:sp>
            <p:nvSpPr>
              <p:cNvPr id="46" name="Freeform 14">
                <a:extLst>
                  <a:ext uri="{FF2B5EF4-FFF2-40B4-BE49-F238E27FC236}">
                    <a16:creationId xmlns:a16="http://schemas.microsoft.com/office/drawing/2014/main" id="{5F7E9157-0061-AE93-634F-AB5BB6B148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7" name="TextBox 15">
                <a:extLst>
                  <a:ext uri="{FF2B5EF4-FFF2-40B4-BE49-F238E27FC236}">
                    <a16:creationId xmlns:a16="http://schemas.microsoft.com/office/drawing/2014/main" id="{6F9D385B-8A9A-0229-5D71-5FE78004C018}"/>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51" name="TextBox 50">
            <a:extLst>
              <a:ext uri="{FF2B5EF4-FFF2-40B4-BE49-F238E27FC236}">
                <a16:creationId xmlns:a16="http://schemas.microsoft.com/office/drawing/2014/main" id="{A697C85F-899F-6030-B542-4296B7CBEE49}"/>
              </a:ext>
            </a:extLst>
          </p:cNvPr>
          <p:cNvSpPr txBox="1"/>
          <p:nvPr/>
        </p:nvSpPr>
        <p:spPr>
          <a:xfrm>
            <a:off x="9158493" y="3210373"/>
            <a:ext cx="596695" cy="438582"/>
          </a:xfrm>
          <a:prstGeom prst="rect">
            <a:avLst/>
          </a:prstGeom>
          <a:noFill/>
        </p:spPr>
        <p:txBody>
          <a:bodyPr wrap="square" rtlCol="0">
            <a:spAutoFit/>
          </a:bodyPr>
          <a:lstStyle/>
          <a:p>
            <a:pPr algn="ctr"/>
            <a:r>
              <a:rPr lang="en-GB" sz="750" dirty="0">
                <a:latin typeface="Century Gothic" panose="020B0502020202020204" pitchFamily="34" charset="0"/>
              </a:rPr>
              <a:t>Added plant protein</a:t>
            </a:r>
            <a:endParaRPr lang="en-GB" sz="750" b="1" dirty="0">
              <a:latin typeface="Century Gothic" panose="020B0502020202020204" pitchFamily="34" charset="0"/>
            </a:endParaRPr>
          </a:p>
        </p:txBody>
      </p:sp>
      <p:sp>
        <p:nvSpPr>
          <p:cNvPr id="52" name="TextBox 51">
            <a:extLst>
              <a:ext uri="{FF2B5EF4-FFF2-40B4-BE49-F238E27FC236}">
                <a16:creationId xmlns:a16="http://schemas.microsoft.com/office/drawing/2014/main" id="{56E6B697-E15F-CF40-D3D1-19ABE623772C}"/>
              </a:ext>
            </a:extLst>
          </p:cNvPr>
          <p:cNvSpPr txBox="1"/>
          <p:nvPr/>
        </p:nvSpPr>
        <p:spPr>
          <a:xfrm>
            <a:off x="9108692" y="2308670"/>
            <a:ext cx="685487" cy="669414"/>
          </a:xfrm>
          <a:prstGeom prst="rect">
            <a:avLst/>
          </a:prstGeom>
          <a:noFill/>
        </p:spPr>
        <p:txBody>
          <a:bodyPr wrap="square" rtlCol="0">
            <a:spAutoFit/>
          </a:bodyPr>
          <a:lstStyle/>
          <a:p>
            <a:pPr algn="ctr"/>
            <a:r>
              <a:rPr lang="en-GB" sz="750" dirty="0">
                <a:latin typeface="Century Gothic" panose="020B0502020202020204" pitchFamily="34" charset="0"/>
              </a:rPr>
              <a:t>Plant-based and Planet Friendly</a:t>
            </a:r>
          </a:p>
        </p:txBody>
      </p:sp>
      <p:pic>
        <p:nvPicPr>
          <p:cNvPr id="53" name="Picture 52" descr="A picture containing shape&#10;&#10;Description automatically generated">
            <a:extLst>
              <a:ext uri="{FF2B5EF4-FFF2-40B4-BE49-F238E27FC236}">
                <a16:creationId xmlns:a16="http://schemas.microsoft.com/office/drawing/2014/main" id="{765CF15D-C5E9-4057-F506-80BBCAF08B9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679192">
            <a:off x="9295823" y="3676328"/>
            <a:ext cx="292997" cy="253402"/>
          </a:xfrm>
          <a:prstGeom prst="rect">
            <a:avLst/>
          </a:prstGeom>
        </p:spPr>
      </p:pic>
      <p:sp>
        <p:nvSpPr>
          <p:cNvPr id="54" name="TextBox 53">
            <a:extLst>
              <a:ext uri="{FF2B5EF4-FFF2-40B4-BE49-F238E27FC236}">
                <a16:creationId xmlns:a16="http://schemas.microsoft.com/office/drawing/2014/main" id="{E4835000-9A99-1940-0AA0-176D4FC88412}"/>
              </a:ext>
            </a:extLst>
          </p:cNvPr>
          <p:cNvSpPr txBox="1"/>
          <p:nvPr/>
        </p:nvSpPr>
        <p:spPr>
          <a:xfrm>
            <a:off x="9177164" y="3921458"/>
            <a:ext cx="596695" cy="323165"/>
          </a:xfrm>
          <a:prstGeom prst="rect">
            <a:avLst/>
          </a:prstGeom>
          <a:noFill/>
        </p:spPr>
        <p:txBody>
          <a:bodyPr wrap="square" rtlCol="0">
            <a:spAutoFit/>
          </a:bodyPr>
          <a:lstStyle/>
          <a:p>
            <a:pPr algn="ctr"/>
            <a:r>
              <a:rPr lang="en-GB" sz="750" dirty="0">
                <a:latin typeface="Century Gothic" panose="020B0502020202020204" pitchFamily="34" charset="0"/>
              </a:rPr>
              <a:t>Chef’s Special</a:t>
            </a:r>
            <a:endParaRPr lang="en-GB" sz="750" b="1" dirty="0">
              <a:latin typeface="Century Gothic" panose="020B0502020202020204" pitchFamily="34" charset="0"/>
            </a:endParaRPr>
          </a:p>
        </p:txBody>
      </p:sp>
      <p:sp>
        <p:nvSpPr>
          <p:cNvPr id="95" name="Freeform 44">
            <a:extLst>
              <a:ext uri="{FF2B5EF4-FFF2-40B4-BE49-F238E27FC236}">
                <a16:creationId xmlns:a16="http://schemas.microsoft.com/office/drawing/2014/main" id="{6F653BBF-3A55-294D-8D72-AB50AF2C982E}"/>
              </a:ext>
            </a:extLst>
          </p:cNvPr>
          <p:cNvSpPr/>
          <p:nvPr/>
        </p:nvSpPr>
        <p:spPr>
          <a:xfrm>
            <a:off x="9320440" y="2107943"/>
            <a:ext cx="259528" cy="204466"/>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99" name="TextBox 98">
            <a:extLst>
              <a:ext uri="{FF2B5EF4-FFF2-40B4-BE49-F238E27FC236}">
                <a16:creationId xmlns:a16="http://schemas.microsoft.com/office/drawing/2014/main" id="{21446C46-A4A3-D97B-15E9-6488720DFF1F}"/>
              </a:ext>
            </a:extLst>
          </p:cNvPr>
          <p:cNvSpPr txBox="1"/>
          <p:nvPr/>
        </p:nvSpPr>
        <p:spPr>
          <a:xfrm>
            <a:off x="9040306" y="1793854"/>
            <a:ext cx="804249" cy="323165"/>
          </a:xfrm>
          <a:prstGeom prst="rect">
            <a:avLst/>
          </a:prstGeom>
          <a:noFill/>
        </p:spPr>
        <p:txBody>
          <a:bodyPr wrap="square" rtlCol="0">
            <a:spAutoFit/>
          </a:bodyPr>
          <a:lstStyle/>
          <a:p>
            <a:pPr algn="ctr"/>
            <a:r>
              <a:rPr lang="en-GB" sz="750" dirty="0">
                <a:latin typeface="Century Gothic" panose="020B0502020202020204" pitchFamily="34" charset="0"/>
              </a:rPr>
              <a:t>Whole </a:t>
            </a:r>
          </a:p>
          <a:p>
            <a:pPr algn="ctr"/>
            <a:r>
              <a:rPr lang="en-GB" sz="750" dirty="0">
                <a:latin typeface="Century Gothic" panose="020B0502020202020204" pitchFamily="34" charset="0"/>
              </a:rPr>
              <a:t>grain</a:t>
            </a:r>
          </a:p>
        </p:txBody>
      </p:sp>
      <p:pic>
        <p:nvPicPr>
          <p:cNvPr id="100" name="Picture 99" descr="A group of tractors with different colors&#10;&#10;Description automatically generated">
            <a:extLst>
              <a:ext uri="{FF2B5EF4-FFF2-40B4-BE49-F238E27FC236}">
                <a16:creationId xmlns:a16="http://schemas.microsoft.com/office/drawing/2014/main" id="{ABF057A8-9D8F-3FBA-95EA-D0F1C40E53DD}"/>
              </a:ext>
            </a:extLst>
          </p:cNvPr>
          <p:cNvPicPr>
            <a:picLocks noChangeAspect="1"/>
          </p:cNvPicPr>
          <p:nvPr/>
        </p:nvPicPr>
        <p:blipFill rotWithShape="1">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20000" contrast="-40000"/>
                    </a14:imgEffect>
                  </a14:imgLayer>
                </a14:imgProps>
              </a:ext>
            </a:extLst>
          </a:blip>
          <a:srcRect l="66176" t="48941"/>
          <a:stretch/>
        </p:blipFill>
        <p:spPr>
          <a:xfrm flipH="1">
            <a:off x="9303511" y="4293910"/>
            <a:ext cx="326534" cy="275784"/>
          </a:xfrm>
          <a:prstGeom prst="rect">
            <a:avLst/>
          </a:prstGeom>
        </p:spPr>
      </p:pic>
      <p:sp>
        <p:nvSpPr>
          <p:cNvPr id="101" name="TextBox 100">
            <a:extLst>
              <a:ext uri="{FF2B5EF4-FFF2-40B4-BE49-F238E27FC236}">
                <a16:creationId xmlns:a16="http://schemas.microsoft.com/office/drawing/2014/main" id="{8DBD496C-21FE-D4DE-46D1-94D6F0072588}"/>
              </a:ext>
            </a:extLst>
          </p:cNvPr>
          <p:cNvSpPr txBox="1"/>
          <p:nvPr/>
        </p:nvSpPr>
        <p:spPr>
          <a:xfrm>
            <a:off x="9133181" y="457897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a:t>
            </a:r>
          </a:p>
          <a:p>
            <a:pPr algn="ctr"/>
            <a:r>
              <a:rPr lang="en-GB" sz="750" dirty="0">
                <a:latin typeface="Century Gothic" panose="020B0502020202020204" pitchFamily="34" charset="0"/>
              </a:rPr>
              <a:t>Red Tractor</a:t>
            </a:r>
          </a:p>
          <a:p>
            <a:pPr algn="ctr"/>
            <a:r>
              <a:rPr lang="en-GB" sz="750" dirty="0">
                <a:latin typeface="Century Gothic" panose="020B0502020202020204" pitchFamily="34" charset="0"/>
              </a:rPr>
              <a:t>Meat</a:t>
            </a:r>
          </a:p>
        </p:txBody>
      </p:sp>
      <p:pic>
        <p:nvPicPr>
          <p:cNvPr id="102" name="Picture 101" descr="A yellow sun with triangles&#10;&#10;Description automatically generated">
            <a:extLst>
              <a:ext uri="{FF2B5EF4-FFF2-40B4-BE49-F238E27FC236}">
                <a16:creationId xmlns:a16="http://schemas.microsoft.com/office/drawing/2014/main" id="{5CCE6CFA-D1FC-68E9-D248-3582315CFDAB}"/>
              </a:ext>
            </a:extLst>
          </p:cNvPr>
          <p:cNvPicPr>
            <a:picLocks noChangeAspect="1"/>
          </p:cNvPicPr>
          <p:nvPr/>
        </p:nvPicPr>
        <p:blipFill>
          <a:blip r:embed="rId5"/>
          <a:stretch>
            <a:fillRect/>
          </a:stretch>
        </p:blipFill>
        <p:spPr>
          <a:xfrm>
            <a:off x="9336173" y="5155413"/>
            <a:ext cx="258267" cy="228769"/>
          </a:xfrm>
          <a:prstGeom prst="rect">
            <a:avLst/>
          </a:prstGeom>
        </p:spPr>
      </p:pic>
      <p:sp>
        <p:nvSpPr>
          <p:cNvPr id="103" name="TextBox 102">
            <a:extLst>
              <a:ext uri="{FF2B5EF4-FFF2-40B4-BE49-F238E27FC236}">
                <a16:creationId xmlns:a16="http://schemas.microsoft.com/office/drawing/2014/main" id="{7DD2F683-E3CE-22F9-115F-98F279E37000}"/>
              </a:ext>
            </a:extLst>
          </p:cNvPr>
          <p:cNvSpPr txBox="1"/>
          <p:nvPr/>
        </p:nvSpPr>
        <p:spPr>
          <a:xfrm>
            <a:off x="9124428" y="538756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Seasonal Fruit &amp; Veg</a:t>
            </a:r>
          </a:p>
        </p:txBody>
      </p:sp>
      <p:sp>
        <p:nvSpPr>
          <p:cNvPr id="12" name="Freeform 23">
            <a:extLst>
              <a:ext uri="{FF2B5EF4-FFF2-40B4-BE49-F238E27FC236}">
                <a16:creationId xmlns:a16="http://schemas.microsoft.com/office/drawing/2014/main" id="{723ECA0E-6032-997B-1256-92378BCE6DB9}"/>
              </a:ext>
            </a:extLst>
          </p:cNvPr>
          <p:cNvSpPr/>
          <p:nvPr/>
        </p:nvSpPr>
        <p:spPr>
          <a:xfrm flipH="1">
            <a:off x="4085469" y="1404432"/>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Freeform 23">
            <a:extLst>
              <a:ext uri="{FF2B5EF4-FFF2-40B4-BE49-F238E27FC236}">
                <a16:creationId xmlns:a16="http://schemas.microsoft.com/office/drawing/2014/main" id="{3FFA2178-7A91-876C-27AA-9170E11C6777}"/>
              </a:ext>
            </a:extLst>
          </p:cNvPr>
          <p:cNvSpPr/>
          <p:nvPr/>
        </p:nvSpPr>
        <p:spPr>
          <a:xfrm flipH="1">
            <a:off x="5895554" y="167218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6" name="Freeform 23">
            <a:extLst>
              <a:ext uri="{FF2B5EF4-FFF2-40B4-BE49-F238E27FC236}">
                <a16:creationId xmlns:a16="http://schemas.microsoft.com/office/drawing/2014/main" id="{BEA7856D-6506-8605-09F8-C2A811DB2D20}"/>
              </a:ext>
            </a:extLst>
          </p:cNvPr>
          <p:cNvSpPr/>
          <p:nvPr/>
        </p:nvSpPr>
        <p:spPr>
          <a:xfrm flipH="1">
            <a:off x="7339139" y="1460452"/>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8" name="Freeform 23">
            <a:extLst>
              <a:ext uri="{FF2B5EF4-FFF2-40B4-BE49-F238E27FC236}">
                <a16:creationId xmlns:a16="http://schemas.microsoft.com/office/drawing/2014/main" id="{67CCA122-CE70-69B4-DEF1-DC25C0570139}"/>
              </a:ext>
            </a:extLst>
          </p:cNvPr>
          <p:cNvSpPr/>
          <p:nvPr/>
        </p:nvSpPr>
        <p:spPr>
          <a:xfrm flipH="1">
            <a:off x="8889102" y="152688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0" name="Freeform 23">
            <a:extLst>
              <a:ext uri="{FF2B5EF4-FFF2-40B4-BE49-F238E27FC236}">
                <a16:creationId xmlns:a16="http://schemas.microsoft.com/office/drawing/2014/main" id="{7A4054CC-4675-F571-7A7C-54FD266BFC6A}"/>
              </a:ext>
            </a:extLst>
          </p:cNvPr>
          <p:cNvSpPr/>
          <p:nvPr/>
        </p:nvSpPr>
        <p:spPr>
          <a:xfrm flipH="1">
            <a:off x="8788887" y="2388701"/>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1" name="Freeform 23">
            <a:extLst>
              <a:ext uri="{FF2B5EF4-FFF2-40B4-BE49-F238E27FC236}">
                <a16:creationId xmlns:a16="http://schemas.microsoft.com/office/drawing/2014/main" id="{2F665A40-A0AB-ACE7-632A-66C16BE1031E}"/>
              </a:ext>
            </a:extLst>
          </p:cNvPr>
          <p:cNvSpPr/>
          <p:nvPr/>
        </p:nvSpPr>
        <p:spPr>
          <a:xfrm flipH="1">
            <a:off x="4068880" y="532266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3" name="Freeform 23">
            <a:extLst>
              <a:ext uri="{FF2B5EF4-FFF2-40B4-BE49-F238E27FC236}">
                <a16:creationId xmlns:a16="http://schemas.microsoft.com/office/drawing/2014/main" id="{1CA92F1D-B4F3-A23B-8770-1632E5EB1C5C}"/>
              </a:ext>
            </a:extLst>
          </p:cNvPr>
          <p:cNvSpPr/>
          <p:nvPr/>
        </p:nvSpPr>
        <p:spPr>
          <a:xfrm flipH="1">
            <a:off x="7369429" y="5375213"/>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extLst>
      <p:ext uri="{BB962C8B-B14F-4D97-AF65-F5344CB8AC3E}">
        <p14:creationId xmlns:p14="http://schemas.microsoft.com/office/powerpoint/2010/main" val="3500828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73EF8-6C9F-5DDD-E257-680F9004FE8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29BCC2C-4B96-9477-81E6-8E2A46E2A5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6" y="-2478"/>
            <a:ext cx="9899083" cy="6998996"/>
          </a:xfrm>
          <a:prstGeom prst="rect">
            <a:avLst/>
          </a:prstGeom>
        </p:spPr>
      </p:pic>
      <p:sp>
        <p:nvSpPr>
          <p:cNvPr id="50" name="TextBox 42">
            <a:extLst>
              <a:ext uri="{FF2B5EF4-FFF2-40B4-BE49-F238E27FC236}">
                <a16:creationId xmlns:a16="http://schemas.microsoft.com/office/drawing/2014/main" id="{A9A83C00-66AA-AD68-FD39-5DBF9003BDD8}"/>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graphicFrame>
        <p:nvGraphicFramePr>
          <p:cNvPr id="56" name="Table 107">
            <a:extLst>
              <a:ext uri="{FF2B5EF4-FFF2-40B4-BE49-F238E27FC236}">
                <a16:creationId xmlns:a16="http://schemas.microsoft.com/office/drawing/2014/main" id="{1753DE21-BB08-0E8D-EA8B-BC569238BDB8}"/>
              </a:ext>
            </a:extLst>
          </p:cNvPr>
          <p:cNvGraphicFramePr>
            <a:graphicFrameLocks noGrp="1"/>
          </p:cNvGraphicFramePr>
          <p:nvPr>
            <p:extLst>
              <p:ext uri="{D42A27DB-BD31-4B8C-83A1-F6EECF244321}">
                <p14:modId xmlns:p14="http://schemas.microsoft.com/office/powerpoint/2010/main" val="2760495438"/>
              </p:ext>
            </p:extLst>
          </p:nvPr>
        </p:nvGraphicFramePr>
        <p:xfrm>
          <a:off x="1452608" y="1124204"/>
          <a:ext cx="7740854" cy="5045822"/>
        </p:xfrm>
        <a:graphic>
          <a:graphicData uri="http://schemas.openxmlformats.org/drawingml/2006/table">
            <a:tbl>
              <a:tblPr firstRow="1" bandRow="1">
                <a:tableStyleId>{5C22544A-7EE6-4342-B048-85BDC9FD1C3A}</a:tableStyleId>
              </a:tblPr>
              <a:tblGrid>
                <a:gridCol w="1534943">
                  <a:extLst>
                    <a:ext uri="{9D8B030D-6E8A-4147-A177-3AD203B41FA5}">
                      <a16:colId xmlns:a16="http://schemas.microsoft.com/office/drawing/2014/main" val="141170056"/>
                    </a:ext>
                  </a:extLst>
                </a:gridCol>
                <a:gridCol w="1607552">
                  <a:extLst>
                    <a:ext uri="{9D8B030D-6E8A-4147-A177-3AD203B41FA5}">
                      <a16:colId xmlns:a16="http://schemas.microsoft.com/office/drawing/2014/main" val="184896271"/>
                    </a:ext>
                  </a:extLst>
                </a:gridCol>
                <a:gridCol w="1470185">
                  <a:extLst>
                    <a:ext uri="{9D8B030D-6E8A-4147-A177-3AD203B41FA5}">
                      <a16:colId xmlns:a16="http://schemas.microsoft.com/office/drawing/2014/main" val="3716586628"/>
                    </a:ext>
                  </a:extLst>
                </a:gridCol>
                <a:gridCol w="1576486">
                  <a:extLst>
                    <a:ext uri="{9D8B030D-6E8A-4147-A177-3AD203B41FA5}">
                      <a16:colId xmlns:a16="http://schemas.microsoft.com/office/drawing/2014/main" val="3229335858"/>
                    </a:ext>
                  </a:extLst>
                </a:gridCol>
                <a:gridCol w="1551688">
                  <a:extLst>
                    <a:ext uri="{9D8B030D-6E8A-4147-A177-3AD203B41FA5}">
                      <a16:colId xmlns:a16="http://schemas.microsoft.com/office/drawing/2014/main" val="2848023262"/>
                    </a:ext>
                  </a:extLst>
                </a:gridCol>
              </a:tblGrid>
              <a:tr h="852380">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Saucy Tomato Pasta with</a:t>
                      </a:r>
                      <a:r>
                        <a:rPr lang="en-GB" sz="900" b="1" kern="1200" dirty="0">
                          <a:solidFill>
                            <a:schemeClr val="tx1"/>
                          </a:solidFill>
                          <a:latin typeface="Century Gothic"/>
                          <a:ea typeface="+mn-ea"/>
                          <a:cs typeface="+mn-cs"/>
                        </a:rPr>
                        <a:t> </a:t>
                      </a:r>
                      <a:r>
                        <a:rPr lang="en-GB" sz="900" b="0" kern="1200" dirty="0">
                          <a:solidFill>
                            <a:schemeClr val="tx1"/>
                          </a:solidFill>
                          <a:latin typeface="Century Gothic"/>
                          <a:ea typeface="+mn-ea"/>
                          <a:cs typeface="+mn-cs"/>
                        </a:rPr>
                        <a:t>Tomato and Herb Bread </a:t>
                      </a:r>
                      <a:r>
                        <a:rPr lang="en-US" sz="900" b="0" kern="1200" dirty="0">
                          <a:solidFill>
                            <a:schemeClr val="tx1"/>
                          </a:solidFill>
                          <a:latin typeface="Century Gothic"/>
                          <a:ea typeface="+mn-ea"/>
                          <a:cs typeface="+mn-cs"/>
                        </a:rPr>
                        <a:t>(V)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 Golden Cheese and Bean Pasty with  Wedges (V)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Quorn Cumberland Sausage with Roast Potatoes &amp; Gravy (VE)</a:t>
                      </a: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Mild Mexican Chilli with  Rice (VE)</a:t>
                      </a: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Autumn Pasta Bake (VE)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13766"/>
                  </a:ext>
                </a:extLst>
              </a:tr>
              <a:tr h="1002800">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Macaroni </a:t>
                      </a: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Cheese with  Tomato and Herb Bread (V) </a:t>
                      </a: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Greek Chicken Pitta with  Herby Rice and</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Sweetcorn Salsa</a:t>
                      </a: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Roast Chicken with  Roast Potatoes and </a:t>
                      </a: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Gravy</a:t>
                      </a: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US" sz="900" b="1" kern="1200" dirty="0">
                          <a:solidFill>
                            <a:schemeClr val="tx1"/>
                          </a:solidFill>
                          <a:latin typeface="Century Gothic"/>
                          <a:ea typeface="+mn-ea"/>
                          <a:cs typeface="+mn-cs"/>
                        </a:rPr>
                        <a:t> </a:t>
                      </a:r>
                      <a:r>
                        <a:rPr lang="en-US" sz="900" b="0" kern="1200" dirty="0">
                          <a:solidFill>
                            <a:schemeClr val="tx1"/>
                          </a:solidFill>
                          <a:latin typeface="Century Gothic"/>
                          <a:ea typeface="+mn-ea"/>
                          <a:cs typeface="+mn-cs"/>
                        </a:rPr>
                        <a:t>Beef Mexican Chilli with Rice </a:t>
                      </a: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Fishfingers with Chips/  Potato Wedges &amp;  Tomato Sauce</a:t>
                      </a: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478533"/>
                  </a:ext>
                </a:extLst>
              </a:tr>
              <a:tr h="483729">
                <a:tc>
                  <a:txBody>
                    <a:bodyPr/>
                    <a:lstStyle/>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Baked Beans </a:t>
                      </a:r>
                      <a:r>
                        <a:rPr lang="en-GB" sz="900" b="0" kern="1200" dirty="0">
                          <a:solidFill>
                            <a:schemeClr val="tx1"/>
                          </a:solidFill>
                          <a:latin typeface="Century Gothic"/>
                          <a:ea typeface="+mn-ea"/>
                          <a:cs typeface="+mn-cs"/>
                        </a:rPr>
                        <a:t>(VE) </a:t>
                      </a:r>
                      <a:r>
                        <a:rPr lang="en-US" sz="900" b="0" kern="1200" dirty="0">
                          <a:solidFill>
                            <a:schemeClr val="tx1"/>
                          </a:solidFill>
                          <a:latin typeface="Century Gothic"/>
                          <a:ea typeface="+mn-ea"/>
                          <a:cs typeface="+mn-cs"/>
                        </a:rPr>
                        <a:t> </a:t>
                      </a:r>
                    </a:p>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Peas </a:t>
                      </a:r>
                      <a:r>
                        <a:rPr lang="en-GB" sz="900" b="0" kern="1200" dirty="0">
                          <a:solidFill>
                            <a:schemeClr val="tx1"/>
                          </a:solidFill>
                          <a:latin typeface="Century Gothic"/>
                          <a:ea typeface="+mn-ea"/>
                          <a:cs typeface="+mn-cs"/>
                        </a:rPr>
                        <a:t>(VE)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Sweetcorn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Broccoli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Green Beans </a:t>
                      </a:r>
                      <a:r>
                        <a:rPr lang="en-GB" sz="900" b="0" kern="1200" dirty="0">
                          <a:solidFill>
                            <a:schemeClr val="tx1"/>
                          </a:solidFill>
                          <a:latin typeface="Century Gothic"/>
                          <a:ea typeface="+mn-ea"/>
                          <a:cs typeface="+mn-cs"/>
                        </a:rPr>
                        <a:t>(VE) </a:t>
                      </a:r>
                      <a:endParaRPr lang="en-US"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a:ea typeface="+mn-ea"/>
                          <a:cs typeface="+mn-cs"/>
                        </a:rPr>
                        <a:t> Cauliflower </a:t>
                      </a:r>
                      <a:r>
                        <a:rPr lang="en-GB" sz="900" b="0" kern="1200" dirty="0">
                          <a:solidFill>
                            <a:schemeClr val="tx1"/>
                          </a:solidFill>
                          <a:latin typeface="Century Gothic"/>
                          <a:ea typeface="+mn-ea"/>
                          <a:cs typeface="+mn-cs"/>
                        </a:rPr>
                        <a:t>(VE)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Carrots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Peppers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Baked Beans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Peas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2785105"/>
                  </a:ext>
                </a:extLst>
              </a:tr>
              <a:tr h="1303640">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Sweet Potato Salad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Carrot Sticks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Diced Pepper (VE)  Sweetcorn Salsa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Tomatoes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Mixed Bean Salad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Beetroot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Iceberg Lettuce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Tomatoes (VE)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latin typeface="Century Gothic"/>
                          <a:ea typeface="+mn-ea"/>
                          <a:cs typeface="+mn-cs"/>
                        </a:rPr>
                        <a:t> Couscous Salad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Apple and Raisin Salad (V)  Cucumber Slices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Grated Carrot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Mixed Lettuce (VE)  </a:t>
                      </a:r>
                    </a:p>
                    <a:p>
                      <a:pPr marL="0" marR="0" lvl="0" indent="0" algn="ctr" defTabSz="914400" rtl="0" fontAlgn="auto"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Pepper Sticks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Tomatoes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Beetroot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Butternut Squash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Mixed Lettuce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Cucumber Sticks (VE)  </a:t>
                      </a: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endParaRPr lang="en-GB" sz="900" b="1" kern="1200" dirty="0">
                        <a:solidFill>
                          <a:schemeClr val="tx1"/>
                        </a:solidFill>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Rainbow Slaw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Grated Carrot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Green Bean Salad (VE)  </a:t>
                      </a:r>
                    </a:p>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Vegetable Pasta Salad (VE)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2196175"/>
                  </a:ext>
                </a:extLst>
              </a:tr>
              <a:tr h="1224682">
                <a:tc>
                  <a:txBody>
                    <a:bodyPr/>
                    <a:lstStyle/>
                    <a:p>
                      <a:pPr marL="0" marR="0" lvl="0" indent="0" algn="ctr" defTabSz="914400" rtl="0" fontAlgn="auto"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Yoghurt  With  Tinned fruit (V)</a:t>
                      </a: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 Pear Crumble and Custard (V)</a:t>
                      </a:r>
                    </a:p>
                    <a:p>
                      <a:pPr marL="0" marR="0" lvl="0" indent="0" algn="ctr" defTabSz="914400" rtl="0" eaLnBrk="1" fontAlgn="auto" latinLnBrk="0"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US" sz="900" b="0" kern="1200" dirty="0">
                          <a:solidFill>
                            <a:schemeClr val="tx1"/>
                          </a:solidFill>
                          <a:latin typeface="Century Gothic"/>
                          <a:ea typeface="+mn-ea"/>
                          <a:cs typeface="+mn-cs"/>
                        </a:rPr>
                        <a:t>Yoghurt  and Fresh Fruit  (V)</a:t>
                      </a: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None/>
                        <a:tabLst/>
                      </a:pPr>
                      <a:r>
                        <a:rPr lang="en-GB" sz="900" b="0" kern="1200" dirty="0">
                          <a:solidFill>
                            <a:schemeClr val="tx1"/>
                          </a:solidFill>
                          <a:latin typeface="Century Gothic"/>
                          <a:ea typeface="+mn-ea"/>
                          <a:cs typeface="+mn-cs"/>
                        </a:rPr>
                        <a:t> Yoghurt &amp; Fresh Fruit (V)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fontAlgn="auto" hangingPunct="1">
                        <a:lnSpc>
                          <a:spcPct val="100000"/>
                        </a:lnSpc>
                        <a:spcBef>
                          <a:spcPts val="0"/>
                        </a:spcBef>
                        <a:spcAft>
                          <a:spcPts val="0"/>
                        </a:spcAft>
                        <a:buNone/>
                        <a:tabLst/>
                      </a:pPr>
                      <a:r>
                        <a:rPr lang="en-GB" sz="900" b="0" kern="1200" dirty="0">
                          <a:solidFill>
                            <a:schemeClr val="dk1"/>
                          </a:solidFill>
                          <a:latin typeface="Century Gothic" pitchFamily="34"/>
                          <a:ea typeface="+mn-ea"/>
                          <a:cs typeface="+mn-cs"/>
                        </a:rPr>
                        <a:t>Chocolate and Apple Sponge with Chocolate Sauce </a:t>
                      </a:r>
                      <a:r>
                        <a:rPr lang="en-US" sz="900" b="0" kern="1200" dirty="0">
                          <a:solidFill>
                            <a:schemeClr val="tx1"/>
                          </a:solidFill>
                          <a:latin typeface="Century Gothic"/>
                          <a:ea typeface="+mn-ea"/>
                          <a:cs typeface="+mn-cs"/>
                        </a:rPr>
                        <a:t>(V)</a:t>
                      </a:r>
                    </a:p>
                    <a:p>
                      <a:pPr marL="0" marR="0" lvl="0" indent="0" algn="ctr" defTabSz="914400" rtl="0" fontAlgn="auto" hangingPunct="1">
                        <a:lnSpc>
                          <a:spcPct val="100000"/>
                        </a:lnSpc>
                        <a:spcBef>
                          <a:spcPts val="0"/>
                        </a:spcBef>
                        <a:spcAft>
                          <a:spcPts val="0"/>
                        </a:spcAft>
                        <a:buNone/>
                        <a:tabLst/>
                      </a:pPr>
                      <a:endParaRPr lang="en-US" sz="900" b="0" kern="1200" dirty="0">
                        <a:solidFill>
                          <a:schemeClr val="tx1"/>
                        </a:solidFill>
                        <a:latin typeface="Century Gothic"/>
                        <a:ea typeface="+mn-ea"/>
                        <a:cs typeface="+mn-cs"/>
                      </a:endParaRPr>
                    </a:p>
                    <a:p>
                      <a:pPr marL="0" marR="0" lvl="0" indent="0" algn="ctr" defTabSz="914400" rtl="0" fontAlgn="auto" hangingPunct="1">
                        <a:lnSpc>
                          <a:spcPct val="100000"/>
                        </a:lnSpc>
                        <a:spcBef>
                          <a:spcPts val="0"/>
                        </a:spcBef>
                        <a:spcAft>
                          <a:spcPts val="0"/>
                        </a:spcAft>
                        <a:buNone/>
                        <a:tabLst/>
                      </a:pPr>
                      <a:endParaRPr lang="en-GB" sz="900" b="0" kern="1200" dirty="0">
                        <a:solidFill>
                          <a:schemeClr val="tx1"/>
                        </a:solidFill>
                        <a:latin typeface="Century Gothic"/>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10081983"/>
                  </a:ext>
                </a:extLst>
              </a:tr>
            </a:tbl>
          </a:graphicData>
        </a:graphic>
      </p:graphicFrame>
      <p:sp>
        <p:nvSpPr>
          <p:cNvPr id="7" name="TextBox 83">
            <a:extLst>
              <a:ext uri="{FF2B5EF4-FFF2-40B4-BE49-F238E27FC236}">
                <a16:creationId xmlns:a16="http://schemas.microsoft.com/office/drawing/2014/main" id="{49FB3F51-B952-A0CF-C55A-73C14A872332}"/>
              </a:ext>
            </a:extLst>
          </p:cNvPr>
          <p:cNvSpPr txBox="1"/>
          <p:nvPr/>
        </p:nvSpPr>
        <p:spPr>
          <a:xfrm>
            <a:off x="1696750" y="795934"/>
            <a:ext cx="1336220"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b="1" dirty="0">
                <a:latin typeface="Century Gothic" panose="020B0502020202020204" pitchFamily="34" charset="0"/>
              </a:rPr>
              <a:t>Planet Friendly Day </a:t>
            </a:r>
          </a:p>
        </p:txBody>
      </p:sp>
      <p:sp>
        <p:nvSpPr>
          <p:cNvPr id="6" name="TextBox 5">
            <a:extLst>
              <a:ext uri="{FF2B5EF4-FFF2-40B4-BE49-F238E27FC236}">
                <a16:creationId xmlns:a16="http://schemas.microsoft.com/office/drawing/2014/main" id="{0CC5B73E-EF67-DDFF-F97E-30420A92D517}"/>
              </a:ext>
            </a:extLst>
          </p:cNvPr>
          <p:cNvSpPr txBox="1"/>
          <p:nvPr/>
        </p:nvSpPr>
        <p:spPr>
          <a:xfrm>
            <a:off x="650674" y="1075900"/>
            <a:ext cx="826666" cy="4416594"/>
          </a:xfrm>
          <a:prstGeom prst="rect">
            <a:avLst/>
          </a:prstGeom>
          <a:noFill/>
        </p:spPr>
        <p:txBody>
          <a:bodyPr wrap="square">
            <a:spAutoFit/>
          </a:bodyPr>
          <a:lstStyle/>
          <a:p>
            <a:pPr lvl="0">
              <a:defRPr/>
            </a:pPr>
            <a:r>
              <a:rPr kumimoji="0" lang="en-GB" sz="800" b="1" i="0" u="none" strike="noStrike" kern="1200" cap="none" spc="0" normalizeH="0" baseline="0" noProof="0" dirty="0">
                <a:ln>
                  <a:noFill/>
                </a:ln>
                <a:solidFill>
                  <a:prstClr val="black"/>
                </a:solidFill>
                <a:effectLst/>
                <a:uLnTx/>
                <a:uFillTx/>
                <a:latin typeface="Century Gothic"/>
                <a:ea typeface="+mn-ea"/>
                <a:cs typeface="+mn-cs"/>
              </a:rPr>
              <a:t>Option </a:t>
            </a:r>
            <a:r>
              <a:rPr lang="en-GB" sz="800" b="1" dirty="0">
                <a:solidFill>
                  <a:prstClr val="black"/>
                </a:solidFill>
                <a:latin typeface="Century Gothic"/>
              </a:rPr>
              <a:t>One</a:t>
            </a: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16/11/26</a:t>
            </a:r>
          </a:p>
          <a:p>
            <a:pPr lvl="0">
              <a:defRPr/>
            </a:pPr>
            <a:r>
              <a:rPr lang="en-GB" sz="800" b="1" dirty="0">
                <a:solidFill>
                  <a:prstClr val="black"/>
                </a:solidFill>
                <a:latin typeface="Century Gothic"/>
              </a:rPr>
              <a:t>7/12/26</a:t>
            </a:r>
          </a:p>
          <a:p>
            <a:pPr lvl="0">
              <a:defRPr/>
            </a:pPr>
            <a:r>
              <a:rPr lang="en-GB" sz="800" b="1" dirty="0">
                <a:solidFill>
                  <a:prstClr val="black"/>
                </a:solidFill>
                <a:latin typeface="Century Gothic"/>
              </a:rPr>
              <a:t>18/1/27</a:t>
            </a:r>
          </a:p>
          <a:p>
            <a:pPr lvl="0">
              <a:defRPr/>
            </a:pPr>
            <a:r>
              <a:rPr lang="en-GB" sz="800" b="1" dirty="0">
                <a:solidFill>
                  <a:prstClr val="black"/>
                </a:solidFill>
                <a:latin typeface="Century Gothic"/>
              </a:rPr>
              <a:t>2/2/27</a:t>
            </a:r>
          </a:p>
          <a:p>
            <a:pPr lvl="0">
              <a:defRPr/>
            </a:pPr>
            <a:r>
              <a:rPr lang="en-GB" sz="800" b="1" dirty="0">
                <a:solidFill>
                  <a:prstClr val="black"/>
                </a:solidFill>
                <a:latin typeface="Century Gothic"/>
              </a:rPr>
              <a:t>8/3/27</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a:solidFill>
                  <a:prstClr val="black"/>
                </a:solidFill>
                <a:latin typeface="Century Gothic"/>
              </a:rPr>
              <a:t>Option </a:t>
            </a:r>
            <a:r>
              <a:rPr lang="en-GB" sz="800" b="1" dirty="0">
                <a:solidFill>
                  <a:prstClr val="black"/>
                </a:solidFill>
                <a:latin typeface="Century Gothic"/>
              </a:rPr>
              <a:t>Two</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Vegetables</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Salad Bar</a:t>
            </a: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endParaRPr lang="en-GB" sz="800" b="1" dirty="0">
              <a:solidFill>
                <a:prstClr val="black"/>
              </a:solidFill>
              <a:latin typeface="Century Gothic"/>
            </a:endParaRPr>
          </a:p>
          <a:p>
            <a:pPr lvl="0">
              <a:defRPr/>
            </a:pPr>
            <a:r>
              <a:rPr lang="en-GB" sz="800" b="1" dirty="0">
                <a:solidFill>
                  <a:prstClr val="black"/>
                </a:solidFill>
                <a:latin typeface="Century Gothic"/>
              </a:rPr>
              <a:t>Dessert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1"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30" name="TextBox 29">
            <a:extLst>
              <a:ext uri="{FF2B5EF4-FFF2-40B4-BE49-F238E27FC236}">
                <a16:creationId xmlns:a16="http://schemas.microsoft.com/office/drawing/2014/main" id="{22E34C5F-3F28-3756-0F04-541F393699E9}"/>
              </a:ext>
            </a:extLst>
          </p:cNvPr>
          <p:cNvSpPr txBox="1"/>
          <p:nvPr/>
        </p:nvSpPr>
        <p:spPr>
          <a:xfrm>
            <a:off x="2419806" y="88477"/>
            <a:ext cx="5759085" cy="369332"/>
          </a:xfrm>
          <a:prstGeom prst="rect">
            <a:avLst/>
          </a:prstGeom>
          <a:noFill/>
        </p:spPr>
        <p:txBody>
          <a:bodyPr wrap="square" rtlCol="0">
            <a:spAutoFit/>
          </a:bodyPr>
          <a:lstStyle/>
          <a:p>
            <a:pPr algn="ctr"/>
            <a:r>
              <a:rPr lang="en-GB" b="1" dirty="0">
                <a:latin typeface="Century Gothic" panose="020B0502020202020204" pitchFamily="34" charset="0"/>
              </a:rPr>
              <a:t>WEEK 3 CAMDEN AUTUMN WINTER MENU 2026/27</a:t>
            </a:r>
          </a:p>
        </p:txBody>
      </p:sp>
      <p:sp>
        <p:nvSpPr>
          <p:cNvPr id="31" name="TextBox 30">
            <a:extLst>
              <a:ext uri="{FF2B5EF4-FFF2-40B4-BE49-F238E27FC236}">
                <a16:creationId xmlns:a16="http://schemas.microsoft.com/office/drawing/2014/main" id="{6123C6A4-C6F2-7223-C3D8-081FCDCC30BF}"/>
              </a:ext>
            </a:extLst>
          </p:cNvPr>
          <p:cNvSpPr txBox="1"/>
          <p:nvPr/>
        </p:nvSpPr>
        <p:spPr>
          <a:xfrm>
            <a:off x="1397143" y="5934156"/>
            <a:ext cx="5249190"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Freshly cooked jacket potatoes with a choice of fillings (V/VE) </a:t>
            </a:r>
            <a:r>
              <a:rPr kumimoji="0" lang="en-GB" sz="70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 choice of flavoured breads freshly baked on site daily (VE) - </a:t>
            </a:r>
            <a:r>
              <a:rPr kumimoji="0" lang="en-GB"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Daily salad selection (V/VE) – Fresh Fruit (VE) – Natural Yoghurt (V/VE) - Drinking Milk (V/VE)</a:t>
            </a:r>
          </a:p>
        </p:txBody>
      </p:sp>
      <p:sp>
        <p:nvSpPr>
          <p:cNvPr id="35" name="TextBox 34">
            <a:extLst>
              <a:ext uri="{FF2B5EF4-FFF2-40B4-BE49-F238E27FC236}">
                <a16:creationId xmlns:a16="http://schemas.microsoft.com/office/drawing/2014/main" id="{B80C6D3C-09E9-3B50-28DF-DA9938B413D7}"/>
              </a:ext>
            </a:extLst>
          </p:cNvPr>
          <p:cNvSpPr txBox="1"/>
          <p:nvPr/>
        </p:nvSpPr>
        <p:spPr>
          <a:xfrm>
            <a:off x="176212" y="6153899"/>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pic>
        <p:nvPicPr>
          <p:cNvPr id="57" name="Picture 56" descr="A group of tractors with different colors&#10;&#10;Description automatically generated">
            <a:extLst>
              <a:ext uri="{FF2B5EF4-FFF2-40B4-BE49-F238E27FC236}">
                <a16:creationId xmlns:a16="http://schemas.microsoft.com/office/drawing/2014/main" id="{D05F3E1A-3317-28AE-5C61-261AE0B2A14B}"/>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Lst>
          </a:blip>
          <a:srcRect l="66176" t="48941"/>
          <a:stretch/>
        </p:blipFill>
        <p:spPr>
          <a:xfrm flipH="1">
            <a:off x="6203447" y="2518928"/>
            <a:ext cx="248019" cy="209472"/>
          </a:xfrm>
          <a:prstGeom prst="rect">
            <a:avLst/>
          </a:prstGeom>
        </p:spPr>
      </p:pic>
      <p:sp>
        <p:nvSpPr>
          <p:cNvPr id="60" name="Freeform 44">
            <a:extLst>
              <a:ext uri="{FF2B5EF4-FFF2-40B4-BE49-F238E27FC236}">
                <a16:creationId xmlns:a16="http://schemas.microsoft.com/office/drawing/2014/main" id="{45B6AE95-CB45-029B-4313-6DDA43A6DB6E}"/>
              </a:ext>
            </a:extLst>
          </p:cNvPr>
          <p:cNvSpPr/>
          <p:nvPr/>
        </p:nvSpPr>
        <p:spPr>
          <a:xfrm>
            <a:off x="7786118" y="1000164"/>
            <a:ext cx="206739" cy="15147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pic>
        <p:nvPicPr>
          <p:cNvPr id="62" name="Picture 61" descr="A yellow sun with triangles&#10;&#10;Description automatically generated">
            <a:extLst>
              <a:ext uri="{FF2B5EF4-FFF2-40B4-BE49-F238E27FC236}">
                <a16:creationId xmlns:a16="http://schemas.microsoft.com/office/drawing/2014/main" id="{2E145627-CC81-56A3-FD52-9A0738EB8AD3}"/>
              </a:ext>
            </a:extLst>
          </p:cNvPr>
          <p:cNvPicPr>
            <a:picLocks noChangeAspect="1"/>
          </p:cNvPicPr>
          <p:nvPr/>
        </p:nvPicPr>
        <p:blipFill>
          <a:blip r:embed="rId6"/>
          <a:stretch>
            <a:fillRect/>
          </a:stretch>
        </p:blipFill>
        <p:spPr>
          <a:xfrm>
            <a:off x="2784403" y="3290600"/>
            <a:ext cx="164618" cy="145816"/>
          </a:xfrm>
          <a:prstGeom prst="rect">
            <a:avLst/>
          </a:prstGeom>
        </p:spPr>
      </p:pic>
      <p:pic>
        <p:nvPicPr>
          <p:cNvPr id="63" name="Picture 62" descr="A yellow sun with triangles&#10;&#10;Description automatically generated">
            <a:extLst>
              <a:ext uri="{FF2B5EF4-FFF2-40B4-BE49-F238E27FC236}">
                <a16:creationId xmlns:a16="http://schemas.microsoft.com/office/drawing/2014/main" id="{CA6FCB2B-724C-6032-11F3-9FFF10C92BD5}"/>
              </a:ext>
            </a:extLst>
          </p:cNvPr>
          <p:cNvPicPr>
            <a:picLocks noChangeAspect="1"/>
          </p:cNvPicPr>
          <p:nvPr/>
        </p:nvPicPr>
        <p:blipFill>
          <a:blip r:embed="rId6"/>
          <a:stretch>
            <a:fillRect/>
          </a:stretch>
        </p:blipFill>
        <p:spPr>
          <a:xfrm>
            <a:off x="2866712" y="3706634"/>
            <a:ext cx="164618" cy="145816"/>
          </a:xfrm>
          <a:prstGeom prst="rect">
            <a:avLst/>
          </a:prstGeom>
        </p:spPr>
      </p:pic>
      <p:pic>
        <p:nvPicPr>
          <p:cNvPr id="64" name="Picture 63" descr="A yellow sun with triangles&#10;&#10;Description automatically generated">
            <a:extLst>
              <a:ext uri="{FF2B5EF4-FFF2-40B4-BE49-F238E27FC236}">
                <a16:creationId xmlns:a16="http://schemas.microsoft.com/office/drawing/2014/main" id="{8E866506-3B7D-9BB1-6966-039D65832A7B}"/>
              </a:ext>
            </a:extLst>
          </p:cNvPr>
          <p:cNvPicPr>
            <a:picLocks noChangeAspect="1"/>
          </p:cNvPicPr>
          <p:nvPr/>
        </p:nvPicPr>
        <p:blipFill>
          <a:blip r:embed="rId6"/>
          <a:stretch>
            <a:fillRect/>
          </a:stretch>
        </p:blipFill>
        <p:spPr>
          <a:xfrm>
            <a:off x="2855694" y="3876126"/>
            <a:ext cx="164618" cy="145816"/>
          </a:xfrm>
          <a:prstGeom prst="rect">
            <a:avLst/>
          </a:prstGeom>
        </p:spPr>
      </p:pic>
      <p:pic>
        <p:nvPicPr>
          <p:cNvPr id="65" name="Picture 64" descr="A yellow sun with triangles&#10;&#10;Description automatically generated">
            <a:extLst>
              <a:ext uri="{FF2B5EF4-FFF2-40B4-BE49-F238E27FC236}">
                <a16:creationId xmlns:a16="http://schemas.microsoft.com/office/drawing/2014/main" id="{BDB534E1-64D8-D5A7-D153-DC7E3DD049B4}"/>
              </a:ext>
            </a:extLst>
          </p:cNvPr>
          <p:cNvPicPr>
            <a:picLocks noChangeAspect="1"/>
          </p:cNvPicPr>
          <p:nvPr/>
        </p:nvPicPr>
        <p:blipFill>
          <a:blip r:embed="rId6"/>
          <a:stretch>
            <a:fillRect/>
          </a:stretch>
        </p:blipFill>
        <p:spPr>
          <a:xfrm>
            <a:off x="2854393" y="4004811"/>
            <a:ext cx="164618" cy="145816"/>
          </a:xfrm>
          <a:prstGeom prst="rect">
            <a:avLst/>
          </a:prstGeom>
        </p:spPr>
      </p:pic>
      <p:pic>
        <p:nvPicPr>
          <p:cNvPr id="66" name="Picture 65" descr="A yellow sun with triangles&#10;&#10;Description automatically generated">
            <a:extLst>
              <a:ext uri="{FF2B5EF4-FFF2-40B4-BE49-F238E27FC236}">
                <a16:creationId xmlns:a16="http://schemas.microsoft.com/office/drawing/2014/main" id="{388FF116-D511-AB5E-A48D-83884EBDEC64}"/>
              </a:ext>
            </a:extLst>
          </p:cNvPr>
          <p:cNvPicPr>
            <a:picLocks noChangeAspect="1"/>
          </p:cNvPicPr>
          <p:nvPr/>
        </p:nvPicPr>
        <p:blipFill>
          <a:blip r:embed="rId6"/>
          <a:stretch>
            <a:fillRect/>
          </a:stretch>
        </p:blipFill>
        <p:spPr>
          <a:xfrm>
            <a:off x="2859728" y="4158725"/>
            <a:ext cx="164618" cy="145816"/>
          </a:xfrm>
          <a:prstGeom prst="rect">
            <a:avLst/>
          </a:prstGeom>
        </p:spPr>
      </p:pic>
      <p:pic>
        <p:nvPicPr>
          <p:cNvPr id="67" name="Picture 66" descr="A yellow sun with triangles&#10;&#10;Description automatically generated">
            <a:extLst>
              <a:ext uri="{FF2B5EF4-FFF2-40B4-BE49-F238E27FC236}">
                <a16:creationId xmlns:a16="http://schemas.microsoft.com/office/drawing/2014/main" id="{22CC6011-38E0-24DC-8022-D24E5AC72554}"/>
              </a:ext>
            </a:extLst>
          </p:cNvPr>
          <p:cNvPicPr>
            <a:picLocks noChangeAspect="1"/>
          </p:cNvPicPr>
          <p:nvPr/>
        </p:nvPicPr>
        <p:blipFill>
          <a:blip r:embed="rId6"/>
          <a:stretch>
            <a:fillRect/>
          </a:stretch>
        </p:blipFill>
        <p:spPr>
          <a:xfrm>
            <a:off x="2840723" y="4317904"/>
            <a:ext cx="164618" cy="145816"/>
          </a:xfrm>
          <a:prstGeom prst="rect">
            <a:avLst/>
          </a:prstGeom>
        </p:spPr>
      </p:pic>
      <p:pic>
        <p:nvPicPr>
          <p:cNvPr id="68" name="Picture 67" descr="A yellow sun with triangles&#10;&#10;Description automatically generated">
            <a:extLst>
              <a:ext uri="{FF2B5EF4-FFF2-40B4-BE49-F238E27FC236}">
                <a16:creationId xmlns:a16="http://schemas.microsoft.com/office/drawing/2014/main" id="{805CFA7B-08AD-107B-3783-4844E6FEC6A4}"/>
              </a:ext>
            </a:extLst>
          </p:cNvPr>
          <p:cNvPicPr>
            <a:picLocks noChangeAspect="1"/>
          </p:cNvPicPr>
          <p:nvPr/>
        </p:nvPicPr>
        <p:blipFill>
          <a:blip r:embed="rId6"/>
          <a:stretch>
            <a:fillRect/>
          </a:stretch>
        </p:blipFill>
        <p:spPr>
          <a:xfrm>
            <a:off x="4353381" y="3348451"/>
            <a:ext cx="164618" cy="145816"/>
          </a:xfrm>
          <a:prstGeom prst="rect">
            <a:avLst/>
          </a:prstGeom>
        </p:spPr>
      </p:pic>
      <p:pic>
        <p:nvPicPr>
          <p:cNvPr id="69" name="Picture 68" descr="A yellow sun with triangles&#10;&#10;Description automatically generated">
            <a:extLst>
              <a:ext uri="{FF2B5EF4-FFF2-40B4-BE49-F238E27FC236}">
                <a16:creationId xmlns:a16="http://schemas.microsoft.com/office/drawing/2014/main" id="{7BCE27DA-1D2D-D92F-D416-F658BCA283A8}"/>
              </a:ext>
            </a:extLst>
          </p:cNvPr>
          <p:cNvPicPr>
            <a:picLocks noChangeAspect="1"/>
          </p:cNvPicPr>
          <p:nvPr/>
        </p:nvPicPr>
        <p:blipFill>
          <a:blip r:embed="rId6"/>
          <a:stretch>
            <a:fillRect/>
          </a:stretch>
        </p:blipFill>
        <p:spPr>
          <a:xfrm>
            <a:off x="4413397" y="3829590"/>
            <a:ext cx="164618" cy="145816"/>
          </a:xfrm>
          <a:prstGeom prst="rect">
            <a:avLst/>
          </a:prstGeom>
        </p:spPr>
      </p:pic>
      <p:pic>
        <p:nvPicPr>
          <p:cNvPr id="70" name="Picture 69" descr="A yellow sun with triangles&#10;&#10;Description automatically generated">
            <a:extLst>
              <a:ext uri="{FF2B5EF4-FFF2-40B4-BE49-F238E27FC236}">
                <a16:creationId xmlns:a16="http://schemas.microsoft.com/office/drawing/2014/main" id="{0FF0FD7C-F03A-1B12-AA9E-2F82C25EE159}"/>
              </a:ext>
            </a:extLst>
          </p:cNvPr>
          <p:cNvPicPr>
            <a:picLocks noChangeAspect="1"/>
          </p:cNvPicPr>
          <p:nvPr/>
        </p:nvPicPr>
        <p:blipFill>
          <a:blip r:embed="rId6"/>
          <a:stretch>
            <a:fillRect/>
          </a:stretch>
        </p:blipFill>
        <p:spPr>
          <a:xfrm>
            <a:off x="4409363" y="3992520"/>
            <a:ext cx="164618" cy="145816"/>
          </a:xfrm>
          <a:prstGeom prst="rect">
            <a:avLst/>
          </a:prstGeom>
        </p:spPr>
      </p:pic>
      <p:pic>
        <p:nvPicPr>
          <p:cNvPr id="71" name="Picture 70" descr="A yellow sun with triangles&#10;&#10;Description automatically generated">
            <a:extLst>
              <a:ext uri="{FF2B5EF4-FFF2-40B4-BE49-F238E27FC236}">
                <a16:creationId xmlns:a16="http://schemas.microsoft.com/office/drawing/2014/main" id="{4A18A132-B430-6B7B-508A-6F22B058A6E2}"/>
              </a:ext>
            </a:extLst>
          </p:cNvPr>
          <p:cNvPicPr>
            <a:picLocks noChangeAspect="1"/>
          </p:cNvPicPr>
          <p:nvPr/>
        </p:nvPicPr>
        <p:blipFill>
          <a:blip r:embed="rId6"/>
          <a:stretch>
            <a:fillRect/>
          </a:stretch>
        </p:blipFill>
        <p:spPr>
          <a:xfrm>
            <a:off x="4443877" y="4127359"/>
            <a:ext cx="164618" cy="145816"/>
          </a:xfrm>
          <a:prstGeom prst="rect">
            <a:avLst/>
          </a:prstGeom>
        </p:spPr>
      </p:pic>
      <p:pic>
        <p:nvPicPr>
          <p:cNvPr id="72" name="Picture 71" descr="A yellow sun with triangles&#10;&#10;Description automatically generated">
            <a:extLst>
              <a:ext uri="{FF2B5EF4-FFF2-40B4-BE49-F238E27FC236}">
                <a16:creationId xmlns:a16="http://schemas.microsoft.com/office/drawing/2014/main" id="{C0C8FA60-CF4B-0848-CCAE-8FDE8CD5970C}"/>
              </a:ext>
            </a:extLst>
          </p:cNvPr>
          <p:cNvPicPr>
            <a:picLocks noChangeAspect="1"/>
          </p:cNvPicPr>
          <p:nvPr/>
        </p:nvPicPr>
        <p:blipFill>
          <a:blip r:embed="rId6"/>
          <a:stretch>
            <a:fillRect/>
          </a:stretch>
        </p:blipFill>
        <p:spPr>
          <a:xfrm>
            <a:off x="4389999" y="4292039"/>
            <a:ext cx="164618" cy="145816"/>
          </a:xfrm>
          <a:prstGeom prst="rect">
            <a:avLst/>
          </a:prstGeom>
        </p:spPr>
      </p:pic>
      <p:pic>
        <p:nvPicPr>
          <p:cNvPr id="73" name="Picture 72" descr="A yellow sun with triangles&#10;&#10;Description automatically generated">
            <a:extLst>
              <a:ext uri="{FF2B5EF4-FFF2-40B4-BE49-F238E27FC236}">
                <a16:creationId xmlns:a16="http://schemas.microsoft.com/office/drawing/2014/main" id="{55324138-0AC7-E6B6-65A7-08848FAC870B}"/>
              </a:ext>
            </a:extLst>
          </p:cNvPr>
          <p:cNvPicPr>
            <a:picLocks noChangeAspect="1"/>
          </p:cNvPicPr>
          <p:nvPr/>
        </p:nvPicPr>
        <p:blipFill>
          <a:blip r:embed="rId6"/>
          <a:stretch>
            <a:fillRect/>
          </a:stretch>
        </p:blipFill>
        <p:spPr>
          <a:xfrm>
            <a:off x="4374427" y="4547387"/>
            <a:ext cx="164618" cy="145816"/>
          </a:xfrm>
          <a:prstGeom prst="rect">
            <a:avLst/>
          </a:prstGeom>
        </p:spPr>
      </p:pic>
      <p:pic>
        <p:nvPicPr>
          <p:cNvPr id="74" name="Picture 73" descr="A yellow sun with triangles&#10;&#10;Description automatically generated">
            <a:extLst>
              <a:ext uri="{FF2B5EF4-FFF2-40B4-BE49-F238E27FC236}">
                <a16:creationId xmlns:a16="http://schemas.microsoft.com/office/drawing/2014/main" id="{96353090-CA5A-6D24-E842-5BABB6113CF0}"/>
              </a:ext>
            </a:extLst>
          </p:cNvPr>
          <p:cNvPicPr>
            <a:picLocks noChangeAspect="1"/>
          </p:cNvPicPr>
          <p:nvPr/>
        </p:nvPicPr>
        <p:blipFill>
          <a:blip r:embed="rId6"/>
          <a:stretch>
            <a:fillRect/>
          </a:stretch>
        </p:blipFill>
        <p:spPr>
          <a:xfrm>
            <a:off x="5954714" y="3319123"/>
            <a:ext cx="164618" cy="145816"/>
          </a:xfrm>
          <a:prstGeom prst="rect">
            <a:avLst/>
          </a:prstGeom>
        </p:spPr>
      </p:pic>
      <p:pic>
        <p:nvPicPr>
          <p:cNvPr id="75" name="Picture 74" descr="A yellow sun with triangles&#10;&#10;Description automatically generated">
            <a:extLst>
              <a:ext uri="{FF2B5EF4-FFF2-40B4-BE49-F238E27FC236}">
                <a16:creationId xmlns:a16="http://schemas.microsoft.com/office/drawing/2014/main" id="{23151479-543C-DE7D-C0CF-DB2D8FCD5728}"/>
              </a:ext>
            </a:extLst>
          </p:cNvPr>
          <p:cNvPicPr>
            <a:picLocks noChangeAspect="1"/>
          </p:cNvPicPr>
          <p:nvPr/>
        </p:nvPicPr>
        <p:blipFill>
          <a:blip r:embed="rId6"/>
          <a:stretch>
            <a:fillRect/>
          </a:stretch>
        </p:blipFill>
        <p:spPr>
          <a:xfrm>
            <a:off x="5942779" y="3717752"/>
            <a:ext cx="164618" cy="145816"/>
          </a:xfrm>
          <a:prstGeom prst="rect">
            <a:avLst/>
          </a:prstGeom>
        </p:spPr>
      </p:pic>
      <p:pic>
        <p:nvPicPr>
          <p:cNvPr id="76" name="Picture 75" descr="A yellow sun with triangles&#10;&#10;Description automatically generated">
            <a:extLst>
              <a:ext uri="{FF2B5EF4-FFF2-40B4-BE49-F238E27FC236}">
                <a16:creationId xmlns:a16="http://schemas.microsoft.com/office/drawing/2014/main" id="{B14CE8CA-CCC3-DC9B-AB64-2CABF54650D3}"/>
              </a:ext>
            </a:extLst>
          </p:cNvPr>
          <p:cNvPicPr>
            <a:picLocks noChangeAspect="1"/>
          </p:cNvPicPr>
          <p:nvPr/>
        </p:nvPicPr>
        <p:blipFill>
          <a:blip r:embed="rId6"/>
          <a:stretch>
            <a:fillRect/>
          </a:stretch>
        </p:blipFill>
        <p:spPr>
          <a:xfrm>
            <a:off x="5914954" y="4009553"/>
            <a:ext cx="164618" cy="145816"/>
          </a:xfrm>
          <a:prstGeom prst="rect">
            <a:avLst/>
          </a:prstGeom>
        </p:spPr>
      </p:pic>
      <p:pic>
        <p:nvPicPr>
          <p:cNvPr id="77" name="Picture 76" descr="A yellow sun with triangles&#10;&#10;Description automatically generated">
            <a:extLst>
              <a:ext uri="{FF2B5EF4-FFF2-40B4-BE49-F238E27FC236}">
                <a16:creationId xmlns:a16="http://schemas.microsoft.com/office/drawing/2014/main" id="{0223A204-2785-0D2A-B7D5-64B30C8582E1}"/>
              </a:ext>
            </a:extLst>
          </p:cNvPr>
          <p:cNvPicPr>
            <a:picLocks noChangeAspect="1"/>
          </p:cNvPicPr>
          <p:nvPr/>
        </p:nvPicPr>
        <p:blipFill>
          <a:blip r:embed="rId6"/>
          <a:stretch>
            <a:fillRect/>
          </a:stretch>
        </p:blipFill>
        <p:spPr>
          <a:xfrm>
            <a:off x="5960982" y="4239406"/>
            <a:ext cx="164618" cy="145816"/>
          </a:xfrm>
          <a:prstGeom prst="rect">
            <a:avLst/>
          </a:prstGeom>
        </p:spPr>
      </p:pic>
      <p:pic>
        <p:nvPicPr>
          <p:cNvPr id="78" name="Picture 77" descr="A yellow sun with triangles&#10;&#10;Description automatically generated">
            <a:extLst>
              <a:ext uri="{FF2B5EF4-FFF2-40B4-BE49-F238E27FC236}">
                <a16:creationId xmlns:a16="http://schemas.microsoft.com/office/drawing/2014/main" id="{83214EC1-6296-5C58-E5AC-50234E2E3FC4}"/>
              </a:ext>
            </a:extLst>
          </p:cNvPr>
          <p:cNvPicPr>
            <a:picLocks noChangeAspect="1"/>
          </p:cNvPicPr>
          <p:nvPr/>
        </p:nvPicPr>
        <p:blipFill>
          <a:blip r:embed="rId6"/>
          <a:stretch>
            <a:fillRect/>
          </a:stretch>
        </p:blipFill>
        <p:spPr>
          <a:xfrm>
            <a:off x="5963567" y="4395745"/>
            <a:ext cx="164618" cy="145816"/>
          </a:xfrm>
          <a:prstGeom prst="rect">
            <a:avLst/>
          </a:prstGeom>
        </p:spPr>
      </p:pic>
      <p:pic>
        <p:nvPicPr>
          <p:cNvPr id="79" name="Picture 78" descr="A yellow sun with triangles&#10;&#10;Description automatically generated">
            <a:extLst>
              <a:ext uri="{FF2B5EF4-FFF2-40B4-BE49-F238E27FC236}">
                <a16:creationId xmlns:a16="http://schemas.microsoft.com/office/drawing/2014/main" id="{1AD806E0-5688-6EFD-344A-9F51FCDB3206}"/>
              </a:ext>
            </a:extLst>
          </p:cNvPr>
          <p:cNvPicPr>
            <a:picLocks noChangeAspect="1"/>
          </p:cNvPicPr>
          <p:nvPr/>
        </p:nvPicPr>
        <p:blipFill>
          <a:blip r:embed="rId6"/>
          <a:stretch>
            <a:fillRect/>
          </a:stretch>
        </p:blipFill>
        <p:spPr>
          <a:xfrm>
            <a:off x="5980122" y="4539470"/>
            <a:ext cx="164618" cy="145816"/>
          </a:xfrm>
          <a:prstGeom prst="rect">
            <a:avLst/>
          </a:prstGeom>
        </p:spPr>
      </p:pic>
      <p:pic>
        <p:nvPicPr>
          <p:cNvPr id="80" name="Picture 79" descr="A yellow sun with triangles&#10;&#10;Description automatically generated">
            <a:extLst>
              <a:ext uri="{FF2B5EF4-FFF2-40B4-BE49-F238E27FC236}">
                <a16:creationId xmlns:a16="http://schemas.microsoft.com/office/drawing/2014/main" id="{7BA89737-CE78-911D-AA52-942B86AE0EB0}"/>
              </a:ext>
            </a:extLst>
          </p:cNvPr>
          <p:cNvPicPr>
            <a:picLocks noChangeAspect="1"/>
          </p:cNvPicPr>
          <p:nvPr/>
        </p:nvPicPr>
        <p:blipFill>
          <a:blip r:embed="rId6"/>
          <a:stretch>
            <a:fillRect/>
          </a:stretch>
        </p:blipFill>
        <p:spPr>
          <a:xfrm>
            <a:off x="7405709" y="3299646"/>
            <a:ext cx="164618" cy="145816"/>
          </a:xfrm>
          <a:prstGeom prst="rect">
            <a:avLst/>
          </a:prstGeom>
        </p:spPr>
      </p:pic>
      <p:pic>
        <p:nvPicPr>
          <p:cNvPr id="81" name="Picture 80" descr="A yellow sun with triangles&#10;&#10;Description automatically generated">
            <a:extLst>
              <a:ext uri="{FF2B5EF4-FFF2-40B4-BE49-F238E27FC236}">
                <a16:creationId xmlns:a16="http://schemas.microsoft.com/office/drawing/2014/main" id="{30BA1EED-1FCC-FC2E-0F8B-82E8748C1B28}"/>
              </a:ext>
            </a:extLst>
          </p:cNvPr>
          <p:cNvPicPr>
            <a:picLocks noChangeAspect="1"/>
          </p:cNvPicPr>
          <p:nvPr/>
        </p:nvPicPr>
        <p:blipFill>
          <a:blip r:embed="rId6"/>
          <a:stretch>
            <a:fillRect/>
          </a:stretch>
        </p:blipFill>
        <p:spPr>
          <a:xfrm>
            <a:off x="7443659" y="3714257"/>
            <a:ext cx="164618" cy="145816"/>
          </a:xfrm>
          <a:prstGeom prst="rect">
            <a:avLst/>
          </a:prstGeom>
        </p:spPr>
      </p:pic>
      <p:pic>
        <p:nvPicPr>
          <p:cNvPr id="82" name="Picture 81" descr="A yellow sun with triangles&#10;&#10;Description automatically generated">
            <a:extLst>
              <a:ext uri="{FF2B5EF4-FFF2-40B4-BE49-F238E27FC236}">
                <a16:creationId xmlns:a16="http://schemas.microsoft.com/office/drawing/2014/main" id="{FF593634-A8C0-9E3C-6F80-BEDC05314999}"/>
              </a:ext>
            </a:extLst>
          </p:cNvPr>
          <p:cNvPicPr>
            <a:picLocks noChangeAspect="1"/>
          </p:cNvPicPr>
          <p:nvPr/>
        </p:nvPicPr>
        <p:blipFill>
          <a:blip r:embed="rId6"/>
          <a:stretch>
            <a:fillRect/>
          </a:stretch>
        </p:blipFill>
        <p:spPr>
          <a:xfrm>
            <a:off x="7443659" y="3851042"/>
            <a:ext cx="164618" cy="145816"/>
          </a:xfrm>
          <a:prstGeom prst="rect">
            <a:avLst/>
          </a:prstGeom>
        </p:spPr>
      </p:pic>
      <p:pic>
        <p:nvPicPr>
          <p:cNvPr id="83" name="Picture 82" descr="A yellow sun with triangles&#10;&#10;Description automatically generated">
            <a:extLst>
              <a:ext uri="{FF2B5EF4-FFF2-40B4-BE49-F238E27FC236}">
                <a16:creationId xmlns:a16="http://schemas.microsoft.com/office/drawing/2014/main" id="{4AA25A09-8259-E1FB-0DFC-FF21898A334E}"/>
              </a:ext>
            </a:extLst>
          </p:cNvPr>
          <p:cNvPicPr>
            <a:picLocks noChangeAspect="1"/>
          </p:cNvPicPr>
          <p:nvPr/>
        </p:nvPicPr>
        <p:blipFill>
          <a:blip r:embed="rId6"/>
          <a:stretch>
            <a:fillRect/>
          </a:stretch>
        </p:blipFill>
        <p:spPr>
          <a:xfrm>
            <a:off x="7470398" y="4268644"/>
            <a:ext cx="164618" cy="145816"/>
          </a:xfrm>
          <a:prstGeom prst="rect">
            <a:avLst/>
          </a:prstGeom>
        </p:spPr>
      </p:pic>
      <p:pic>
        <p:nvPicPr>
          <p:cNvPr id="84" name="Picture 83" descr="A yellow sun with triangles&#10;&#10;Description automatically generated">
            <a:extLst>
              <a:ext uri="{FF2B5EF4-FFF2-40B4-BE49-F238E27FC236}">
                <a16:creationId xmlns:a16="http://schemas.microsoft.com/office/drawing/2014/main" id="{1EDB4D43-636B-64BE-1936-6A82825F31EF}"/>
              </a:ext>
            </a:extLst>
          </p:cNvPr>
          <p:cNvPicPr>
            <a:picLocks noChangeAspect="1"/>
          </p:cNvPicPr>
          <p:nvPr/>
        </p:nvPicPr>
        <p:blipFill>
          <a:blip r:embed="rId6"/>
          <a:stretch>
            <a:fillRect/>
          </a:stretch>
        </p:blipFill>
        <p:spPr>
          <a:xfrm>
            <a:off x="7470335" y="4097633"/>
            <a:ext cx="164618" cy="145816"/>
          </a:xfrm>
          <a:prstGeom prst="rect">
            <a:avLst/>
          </a:prstGeom>
        </p:spPr>
      </p:pic>
      <p:pic>
        <p:nvPicPr>
          <p:cNvPr id="85" name="Picture 84" descr="A yellow sun with triangles&#10;&#10;Description automatically generated">
            <a:extLst>
              <a:ext uri="{FF2B5EF4-FFF2-40B4-BE49-F238E27FC236}">
                <a16:creationId xmlns:a16="http://schemas.microsoft.com/office/drawing/2014/main" id="{C62AE43D-26E7-D9AE-EBED-DB51F9D443A8}"/>
              </a:ext>
            </a:extLst>
          </p:cNvPr>
          <p:cNvPicPr>
            <a:picLocks noChangeAspect="1"/>
          </p:cNvPicPr>
          <p:nvPr/>
        </p:nvPicPr>
        <p:blipFill>
          <a:blip r:embed="rId6"/>
          <a:stretch>
            <a:fillRect/>
          </a:stretch>
        </p:blipFill>
        <p:spPr>
          <a:xfrm>
            <a:off x="7464285" y="4518929"/>
            <a:ext cx="164618" cy="145816"/>
          </a:xfrm>
          <a:prstGeom prst="rect">
            <a:avLst/>
          </a:prstGeom>
        </p:spPr>
      </p:pic>
      <p:pic>
        <p:nvPicPr>
          <p:cNvPr id="86" name="Picture 85" descr="A yellow sun with triangles&#10;&#10;Description automatically generated">
            <a:extLst>
              <a:ext uri="{FF2B5EF4-FFF2-40B4-BE49-F238E27FC236}">
                <a16:creationId xmlns:a16="http://schemas.microsoft.com/office/drawing/2014/main" id="{4FB2923E-6DA8-4087-1D28-4A052C482B03}"/>
              </a:ext>
            </a:extLst>
          </p:cNvPr>
          <p:cNvPicPr>
            <a:picLocks noChangeAspect="1"/>
          </p:cNvPicPr>
          <p:nvPr/>
        </p:nvPicPr>
        <p:blipFill>
          <a:blip r:embed="rId6"/>
          <a:stretch>
            <a:fillRect/>
          </a:stretch>
        </p:blipFill>
        <p:spPr>
          <a:xfrm>
            <a:off x="9050872" y="3264583"/>
            <a:ext cx="164618" cy="145816"/>
          </a:xfrm>
          <a:prstGeom prst="rect">
            <a:avLst/>
          </a:prstGeom>
        </p:spPr>
      </p:pic>
      <p:pic>
        <p:nvPicPr>
          <p:cNvPr id="87" name="Picture 86" descr="A yellow sun with triangles&#10;&#10;Description automatically generated">
            <a:extLst>
              <a:ext uri="{FF2B5EF4-FFF2-40B4-BE49-F238E27FC236}">
                <a16:creationId xmlns:a16="http://schemas.microsoft.com/office/drawing/2014/main" id="{62C43BF5-D340-A6D6-0AA3-3B8050FD424C}"/>
              </a:ext>
            </a:extLst>
          </p:cNvPr>
          <p:cNvPicPr>
            <a:picLocks noChangeAspect="1"/>
          </p:cNvPicPr>
          <p:nvPr/>
        </p:nvPicPr>
        <p:blipFill>
          <a:blip r:embed="rId6"/>
          <a:stretch>
            <a:fillRect/>
          </a:stretch>
        </p:blipFill>
        <p:spPr>
          <a:xfrm>
            <a:off x="9053744" y="3707592"/>
            <a:ext cx="164618" cy="145816"/>
          </a:xfrm>
          <a:prstGeom prst="rect">
            <a:avLst/>
          </a:prstGeom>
        </p:spPr>
      </p:pic>
      <p:pic>
        <p:nvPicPr>
          <p:cNvPr id="88" name="Picture 87" descr="A yellow sun with triangles&#10;&#10;Description automatically generated">
            <a:extLst>
              <a:ext uri="{FF2B5EF4-FFF2-40B4-BE49-F238E27FC236}">
                <a16:creationId xmlns:a16="http://schemas.microsoft.com/office/drawing/2014/main" id="{B42EE93D-77C0-7845-7D05-32A089787D84}"/>
              </a:ext>
            </a:extLst>
          </p:cNvPr>
          <p:cNvPicPr>
            <a:picLocks noChangeAspect="1"/>
          </p:cNvPicPr>
          <p:nvPr/>
        </p:nvPicPr>
        <p:blipFill>
          <a:blip r:embed="rId6"/>
          <a:stretch>
            <a:fillRect/>
          </a:stretch>
        </p:blipFill>
        <p:spPr>
          <a:xfrm>
            <a:off x="9049601" y="3853903"/>
            <a:ext cx="164618" cy="145816"/>
          </a:xfrm>
          <a:prstGeom prst="rect">
            <a:avLst/>
          </a:prstGeom>
        </p:spPr>
      </p:pic>
      <p:pic>
        <p:nvPicPr>
          <p:cNvPr id="89" name="Picture 88" descr="A yellow sun with triangles&#10;&#10;Description automatically generated">
            <a:extLst>
              <a:ext uri="{FF2B5EF4-FFF2-40B4-BE49-F238E27FC236}">
                <a16:creationId xmlns:a16="http://schemas.microsoft.com/office/drawing/2014/main" id="{C0D364F1-8F58-3DD7-550A-24DEF198E63D}"/>
              </a:ext>
            </a:extLst>
          </p:cNvPr>
          <p:cNvPicPr>
            <a:picLocks noChangeAspect="1"/>
          </p:cNvPicPr>
          <p:nvPr/>
        </p:nvPicPr>
        <p:blipFill>
          <a:blip r:embed="rId6"/>
          <a:stretch>
            <a:fillRect/>
          </a:stretch>
        </p:blipFill>
        <p:spPr>
          <a:xfrm>
            <a:off x="9027726" y="4118886"/>
            <a:ext cx="164618" cy="145816"/>
          </a:xfrm>
          <a:prstGeom prst="rect">
            <a:avLst/>
          </a:prstGeom>
        </p:spPr>
      </p:pic>
      <p:pic>
        <p:nvPicPr>
          <p:cNvPr id="91" name="Picture 90" descr="A yellow sun with triangles&#10;&#10;Description automatically generated">
            <a:extLst>
              <a:ext uri="{FF2B5EF4-FFF2-40B4-BE49-F238E27FC236}">
                <a16:creationId xmlns:a16="http://schemas.microsoft.com/office/drawing/2014/main" id="{8DD55192-CAA1-8764-40C5-27DF897FA54F}"/>
              </a:ext>
            </a:extLst>
          </p:cNvPr>
          <p:cNvPicPr>
            <a:picLocks noChangeAspect="1"/>
          </p:cNvPicPr>
          <p:nvPr/>
        </p:nvPicPr>
        <p:blipFill>
          <a:blip r:embed="rId6"/>
          <a:stretch>
            <a:fillRect/>
          </a:stretch>
        </p:blipFill>
        <p:spPr>
          <a:xfrm>
            <a:off x="9008564" y="4440629"/>
            <a:ext cx="164618" cy="145816"/>
          </a:xfrm>
          <a:prstGeom prst="rect">
            <a:avLst/>
          </a:prstGeom>
        </p:spPr>
      </p:pic>
      <p:pic>
        <p:nvPicPr>
          <p:cNvPr id="93" name="Picture 92" descr="A yellow sun with triangles&#10;&#10;Description automatically generated">
            <a:extLst>
              <a:ext uri="{FF2B5EF4-FFF2-40B4-BE49-F238E27FC236}">
                <a16:creationId xmlns:a16="http://schemas.microsoft.com/office/drawing/2014/main" id="{56A8D441-712A-A955-7779-16B9574062EB}"/>
              </a:ext>
            </a:extLst>
          </p:cNvPr>
          <p:cNvPicPr>
            <a:picLocks noChangeAspect="1"/>
          </p:cNvPicPr>
          <p:nvPr/>
        </p:nvPicPr>
        <p:blipFill>
          <a:blip r:embed="rId6"/>
          <a:stretch>
            <a:fillRect/>
          </a:stretch>
        </p:blipFill>
        <p:spPr>
          <a:xfrm>
            <a:off x="7287659" y="5390718"/>
            <a:ext cx="164618" cy="145816"/>
          </a:xfrm>
          <a:prstGeom prst="rect">
            <a:avLst/>
          </a:prstGeom>
        </p:spPr>
      </p:pic>
      <p:pic>
        <p:nvPicPr>
          <p:cNvPr id="94" name="Picture 93" descr="A yellow sun with triangles&#10;&#10;Description automatically generated">
            <a:extLst>
              <a:ext uri="{FF2B5EF4-FFF2-40B4-BE49-F238E27FC236}">
                <a16:creationId xmlns:a16="http://schemas.microsoft.com/office/drawing/2014/main" id="{B9B01E80-39F2-4544-8CE3-C7C2DCBD4F9F}"/>
              </a:ext>
            </a:extLst>
          </p:cNvPr>
          <p:cNvPicPr>
            <a:picLocks noChangeAspect="1"/>
          </p:cNvPicPr>
          <p:nvPr/>
        </p:nvPicPr>
        <p:blipFill>
          <a:blip r:embed="rId6"/>
          <a:stretch>
            <a:fillRect/>
          </a:stretch>
        </p:blipFill>
        <p:spPr>
          <a:xfrm>
            <a:off x="5783154" y="5463626"/>
            <a:ext cx="164618" cy="145816"/>
          </a:xfrm>
          <a:prstGeom prst="rect">
            <a:avLst/>
          </a:prstGeom>
        </p:spPr>
      </p:pic>
      <p:sp>
        <p:nvSpPr>
          <p:cNvPr id="8" name="Freeform 44">
            <a:extLst>
              <a:ext uri="{FF2B5EF4-FFF2-40B4-BE49-F238E27FC236}">
                <a16:creationId xmlns:a16="http://schemas.microsoft.com/office/drawing/2014/main" id="{506F3A13-53EE-C974-DCC0-13849226945C}"/>
              </a:ext>
            </a:extLst>
          </p:cNvPr>
          <p:cNvSpPr/>
          <p:nvPr/>
        </p:nvSpPr>
        <p:spPr>
          <a:xfrm>
            <a:off x="6144740" y="988092"/>
            <a:ext cx="206739" cy="15147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 name="Freeform 26">
            <a:extLst>
              <a:ext uri="{FF2B5EF4-FFF2-40B4-BE49-F238E27FC236}">
                <a16:creationId xmlns:a16="http://schemas.microsoft.com/office/drawing/2014/main" id="{F44CCBCD-6F42-E491-C945-B1C2F5BB93D2}"/>
              </a:ext>
            </a:extLst>
          </p:cNvPr>
          <p:cNvSpPr/>
          <p:nvPr/>
        </p:nvSpPr>
        <p:spPr>
          <a:xfrm rot="725789">
            <a:off x="66203" y="30325"/>
            <a:ext cx="742062" cy="710458"/>
          </a:xfrm>
          <a:custGeom>
            <a:avLst/>
            <a:gdLst/>
            <a:ahLst/>
            <a:cxnLst/>
            <a:rect l="l" t="t" r="r" b="b"/>
            <a:pathLst>
              <a:path w="2155676" h="2130834">
                <a:moveTo>
                  <a:pt x="0" y="0"/>
                </a:moveTo>
                <a:lnTo>
                  <a:pt x="2155675" y="0"/>
                </a:lnTo>
                <a:lnTo>
                  <a:pt x="2155675" y="2130834"/>
                </a:lnTo>
                <a:lnTo>
                  <a:pt x="0" y="2130834"/>
                </a:lnTo>
                <a:lnTo>
                  <a:pt x="0" y="0"/>
                </a:lnTo>
                <a:close/>
              </a:path>
            </a:pathLst>
          </a:custGeom>
          <a:blipFill>
            <a:blip r:embed="rId7"/>
            <a:stretch>
              <a:fillRect/>
            </a:stretch>
          </a:blipFill>
        </p:spPr>
        <p:txBody>
          <a:bodyPr/>
          <a:lstStyle/>
          <a:p>
            <a:endParaRPr lang="en-GB"/>
          </a:p>
        </p:txBody>
      </p:sp>
      <p:sp>
        <p:nvSpPr>
          <p:cNvPr id="28" name="Freeform 44">
            <a:extLst>
              <a:ext uri="{FF2B5EF4-FFF2-40B4-BE49-F238E27FC236}">
                <a16:creationId xmlns:a16="http://schemas.microsoft.com/office/drawing/2014/main" id="{7577BC06-7822-6721-C1B8-EF765019B579}"/>
              </a:ext>
            </a:extLst>
          </p:cNvPr>
          <p:cNvSpPr/>
          <p:nvPr/>
        </p:nvSpPr>
        <p:spPr>
          <a:xfrm>
            <a:off x="4617156" y="1124205"/>
            <a:ext cx="206739" cy="15147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9" name="Freeform 23">
            <a:extLst>
              <a:ext uri="{FF2B5EF4-FFF2-40B4-BE49-F238E27FC236}">
                <a16:creationId xmlns:a16="http://schemas.microsoft.com/office/drawing/2014/main" id="{A4CB1FDE-161E-F690-6CCA-32D9A75ADFA8}"/>
              </a:ext>
            </a:extLst>
          </p:cNvPr>
          <p:cNvSpPr/>
          <p:nvPr/>
        </p:nvSpPr>
        <p:spPr>
          <a:xfrm flipH="1">
            <a:off x="2407966" y="264031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97" name="Group 7">
            <a:extLst>
              <a:ext uri="{FF2B5EF4-FFF2-40B4-BE49-F238E27FC236}">
                <a16:creationId xmlns:a16="http://schemas.microsoft.com/office/drawing/2014/main" id="{1DA37B4E-5F09-47AD-3681-B140F08DCF5F}"/>
              </a:ext>
            </a:extLst>
          </p:cNvPr>
          <p:cNvGrpSpPr/>
          <p:nvPr/>
        </p:nvGrpSpPr>
        <p:grpSpPr>
          <a:xfrm>
            <a:off x="7070931" y="2536500"/>
            <a:ext cx="259528" cy="242212"/>
            <a:chOff x="0" y="0"/>
            <a:chExt cx="3741232" cy="3821539"/>
          </a:xfrm>
        </p:grpSpPr>
        <p:sp>
          <p:nvSpPr>
            <p:cNvPr id="98" name="Freeform 8">
              <a:extLst>
                <a:ext uri="{FF2B5EF4-FFF2-40B4-BE49-F238E27FC236}">
                  <a16:creationId xmlns:a16="http://schemas.microsoft.com/office/drawing/2014/main" id="{B64FEA41-F06D-DE67-C8A9-71DE2BCA924A}"/>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99" name="Freeform 9">
              <a:extLst>
                <a:ext uri="{FF2B5EF4-FFF2-40B4-BE49-F238E27FC236}">
                  <a16:creationId xmlns:a16="http://schemas.microsoft.com/office/drawing/2014/main" id="{C08E48B9-6111-70A3-4C72-A4C93BDEF15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100" name="Group 10">
              <a:extLst>
                <a:ext uri="{FF2B5EF4-FFF2-40B4-BE49-F238E27FC236}">
                  <a16:creationId xmlns:a16="http://schemas.microsoft.com/office/drawing/2014/main" id="{EDDFA229-BFDF-166A-26F1-AC89F41E4973}"/>
                </a:ext>
              </a:extLst>
            </p:cNvPr>
            <p:cNvGrpSpPr/>
            <p:nvPr/>
          </p:nvGrpSpPr>
          <p:grpSpPr>
            <a:xfrm>
              <a:off x="0" y="1810741"/>
              <a:ext cx="852996" cy="852996"/>
              <a:chOff x="0" y="0"/>
              <a:chExt cx="812800" cy="812800"/>
            </a:xfrm>
          </p:grpSpPr>
          <p:sp>
            <p:nvSpPr>
              <p:cNvPr id="104" name="Freeform 11">
                <a:extLst>
                  <a:ext uri="{FF2B5EF4-FFF2-40B4-BE49-F238E27FC236}">
                    <a16:creationId xmlns:a16="http://schemas.microsoft.com/office/drawing/2014/main" id="{64168EC1-2120-AEC6-666B-A8745ABC3F0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5" name="TextBox 12">
                <a:extLst>
                  <a:ext uri="{FF2B5EF4-FFF2-40B4-BE49-F238E27FC236}">
                    <a16:creationId xmlns:a16="http://schemas.microsoft.com/office/drawing/2014/main" id="{B06EDB94-A1C1-DA80-F872-4CA53FB781EC}"/>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01" name="Group 100">
              <a:extLst>
                <a:ext uri="{FF2B5EF4-FFF2-40B4-BE49-F238E27FC236}">
                  <a16:creationId xmlns:a16="http://schemas.microsoft.com/office/drawing/2014/main" id="{5FBBA047-F336-CDB9-577A-CFD57E967DC3}"/>
                </a:ext>
              </a:extLst>
            </p:cNvPr>
            <p:cNvGrpSpPr/>
            <p:nvPr/>
          </p:nvGrpSpPr>
          <p:grpSpPr>
            <a:xfrm>
              <a:off x="2570638" y="270521"/>
              <a:ext cx="583309" cy="583309"/>
              <a:chOff x="0" y="0"/>
              <a:chExt cx="812800" cy="812800"/>
            </a:xfrm>
          </p:grpSpPr>
          <p:sp>
            <p:nvSpPr>
              <p:cNvPr id="102" name="Freeform 14">
                <a:extLst>
                  <a:ext uri="{FF2B5EF4-FFF2-40B4-BE49-F238E27FC236}">
                    <a16:creationId xmlns:a16="http://schemas.microsoft.com/office/drawing/2014/main" id="{CA7B0F89-103A-B44A-C061-0C10A85DB3C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03" name="TextBox 102">
                <a:extLst>
                  <a:ext uri="{FF2B5EF4-FFF2-40B4-BE49-F238E27FC236}">
                    <a16:creationId xmlns:a16="http://schemas.microsoft.com/office/drawing/2014/main" id="{2E972AF6-7297-5596-768F-50C9FD65717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13" name="Freeform 23">
            <a:extLst>
              <a:ext uri="{FF2B5EF4-FFF2-40B4-BE49-F238E27FC236}">
                <a16:creationId xmlns:a16="http://schemas.microsoft.com/office/drawing/2014/main" id="{058C453B-1E1A-D6AC-C5BF-EA46319B35DB}"/>
              </a:ext>
            </a:extLst>
          </p:cNvPr>
          <p:cNvSpPr/>
          <p:nvPr/>
        </p:nvSpPr>
        <p:spPr>
          <a:xfrm flipH="1">
            <a:off x="8787526" y="137181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33" name="Freeform 23">
            <a:extLst>
              <a:ext uri="{FF2B5EF4-FFF2-40B4-BE49-F238E27FC236}">
                <a16:creationId xmlns:a16="http://schemas.microsoft.com/office/drawing/2014/main" id="{86E7FBD1-3D85-E364-45FA-E9353E706880}"/>
              </a:ext>
            </a:extLst>
          </p:cNvPr>
          <p:cNvSpPr/>
          <p:nvPr/>
        </p:nvSpPr>
        <p:spPr>
          <a:xfrm flipH="1">
            <a:off x="2777419" y="1576829"/>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52" name="Freeform 23">
            <a:extLst>
              <a:ext uri="{FF2B5EF4-FFF2-40B4-BE49-F238E27FC236}">
                <a16:creationId xmlns:a16="http://schemas.microsoft.com/office/drawing/2014/main" id="{9CC37A19-1004-9C7E-FA5F-4C6A19D17067}"/>
              </a:ext>
            </a:extLst>
          </p:cNvPr>
          <p:cNvSpPr/>
          <p:nvPr/>
        </p:nvSpPr>
        <p:spPr>
          <a:xfrm flipH="1">
            <a:off x="7386086" y="1345717"/>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pic>
        <p:nvPicPr>
          <p:cNvPr id="92" name="Picture 91" descr="A group of tractors with different colors&#10;&#10;Description automatically generated">
            <a:extLst>
              <a:ext uri="{FF2B5EF4-FFF2-40B4-BE49-F238E27FC236}">
                <a16:creationId xmlns:a16="http://schemas.microsoft.com/office/drawing/2014/main" id="{EBA9F558-DD80-19A5-0C2B-FB3B054CF6F7}"/>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Lst>
          </a:blip>
          <a:srcRect l="66176" t="48941"/>
          <a:stretch/>
        </p:blipFill>
        <p:spPr>
          <a:xfrm flipH="1">
            <a:off x="4596515" y="2651646"/>
            <a:ext cx="248019" cy="209472"/>
          </a:xfrm>
          <a:prstGeom prst="rect">
            <a:avLst/>
          </a:prstGeom>
        </p:spPr>
      </p:pic>
      <p:pic>
        <p:nvPicPr>
          <p:cNvPr id="108" name="Picture 107" descr="A group of tractors with different colors&#10;&#10;Description automatically generated">
            <a:extLst>
              <a:ext uri="{FF2B5EF4-FFF2-40B4-BE49-F238E27FC236}">
                <a16:creationId xmlns:a16="http://schemas.microsoft.com/office/drawing/2014/main" id="{EAA534C6-025F-B2AB-EB59-B13FDB86AEA4}"/>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Lst>
          </a:blip>
          <a:srcRect l="66176" t="48941"/>
          <a:stretch/>
        </p:blipFill>
        <p:spPr>
          <a:xfrm flipH="1">
            <a:off x="3052784" y="2696155"/>
            <a:ext cx="248019" cy="209472"/>
          </a:xfrm>
          <a:prstGeom prst="rect">
            <a:avLst/>
          </a:prstGeom>
        </p:spPr>
      </p:pic>
      <p:sp>
        <p:nvSpPr>
          <p:cNvPr id="112" name="Freeform 23">
            <a:extLst>
              <a:ext uri="{FF2B5EF4-FFF2-40B4-BE49-F238E27FC236}">
                <a16:creationId xmlns:a16="http://schemas.microsoft.com/office/drawing/2014/main" id="{19CC6EAB-2E45-0444-3791-1267A89D3775}"/>
              </a:ext>
            </a:extLst>
          </p:cNvPr>
          <p:cNvSpPr/>
          <p:nvPr/>
        </p:nvSpPr>
        <p:spPr>
          <a:xfrm flipH="1">
            <a:off x="7412596" y="253280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34" name="TextBox 33">
            <a:extLst>
              <a:ext uri="{FF2B5EF4-FFF2-40B4-BE49-F238E27FC236}">
                <a16:creationId xmlns:a16="http://schemas.microsoft.com/office/drawing/2014/main" id="{3E00E6AB-E652-4C8D-FC64-7E103C4EBD48}"/>
              </a:ext>
            </a:extLst>
          </p:cNvPr>
          <p:cNvSpPr txBox="1"/>
          <p:nvPr/>
        </p:nvSpPr>
        <p:spPr>
          <a:xfrm>
            <a:off x="7081520" y="5991436"/>
            <a:ext cx="2713425" cy="207749"/>
          </a:xfrm>
          <a:prstGeom prst="rect">
            <a:avLst/>
          </a:prstGeom>
          <a:noFill/>
        </p:spPr>
        <p:txBody>
          <a:bodyPr wrap="square">
            <a:spAutoFit/>
          </a:bodyPr>
          <a:lstStyle/>
          <a:p>
            <a:pPr lvl="0">
              <a:defRPr/>
            </a:pP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 Vegetarian (VE) </a:t>
            </a:r>
            <a:r>
              <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rPr>
              <a:t>P</a:t>
            </a:r>
            <a:r>
              <a:rPr lang="en-GB" sz="750" dirty="0">
                <a:latin typeface="Century Gothic" panose="020B0502020202020204" pitchFamily="34" charset="0"/>
              </a:rPr>
              <a:t>lant-based and Planet Friendly </a:t>
            </a:r>
            <a:endParaRPr kumimoji="0" lang="en-GB" sz="75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6" name="Freeform 23">
            <a:extLst>
              <a:ext uri="{FF2B5EF4-FFF2-40B4-BE49-F238E27FC236}">
                <a16:creationId xmlns:a16="http://schemas.microsoft.com/office/drawing/2014/main" id="{63A0A8C4-FADD-0441-E146-167BAEA732B1}"/>
              </a:ext>
            </a:extLst>
          </p:cNvPr>
          <p:cNvSpPr/>
          <p:nvPr/>
        </p:nvSpPr>
        <p:spPr>
          <a:xfrm flipH="1">
            <a:off x="9352910" y="1489415"/>
            <a:ext cx="201656" cy="31670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37" name="Group 7">
            <a:extLst>
              <a:ext uri="{FF2B5EF4-FFF2-40B4-BE49-F238E27FC236}">
                <a16:creationId xmlns:a16="http://schemas.microsoft.com/office/drawing/2014/main" id="{454621D8-1533-05E4-42E5-947BCDCAE1A2}"/>
              </a:ext>
            </a:extLst>
          </p:cNvPr>
          <p:cNvGrpSpPr/>
          <p:nvPr/>
        </p:nvGrpSpPr>
        <p:grpSpPr>
          <a:xfrm>
            <a:off x="9312557" y="2992334"/>
            <a:ext cx="259528" cy="242212"/>
            <a:chOff x="0" y="0"/>
            <a:chExt cx="3741232" cy="3821539"/>
          </a:xfrm>
        </p:grpSpPr>
        <p:sp>
          <p:nvSpPr>
            <p:cNvPr id="38" name="Freeform 8">
              <a:extLst>
                <a:ext uri="{FF2B5EF4-FFF2-40B4-BE49-F238E27FC236}">
                  <a16:creationId xmlns:a16="http://schemas.microsoft.com/office/drawing/2014/main" id="{27B6C51B-CCD5-BE0F-77D5-6548FD62117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9" name="Freeform 9">
              <a:extLst>
                <a:ext uri="{FF2B5EF4-FFF2-40B4-BE49-F238E27FC236}">
                  <a16:creationId xmlns:a16="http://schemas.microsoft.com/office/drawing/2014/main" id="{424C9C29-C48C-E1E0-9749-AFD483B6642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40" name="Group 10">
              <a:extLst>
                <a:ext uri="{FF2B5EF4-FFF2-40B4-BE49-F238E27FC236}">
                  <a16:creationId xmlns:a16="http://schemas.microsoft.com/office/drawing/2014/main" id="{63C35BC3-5EE4-4D60-1901-99DD1508CFA5}"/>
                </a:ext>
              </a:extLst>
            </p:cNvPr>
            <p:cNvGrpSpPr/>
            <p:nvPr/>
          </p:nvGrpSpPr>
          <p:grpSpPr>
            <a:xfrm>
              <a:off x="0" y="1810741"/>
              <a:ext cx="852996" cy="852996"/>
              <a:chOff x="0" y="0"/>
              <a:chExt cx="812800" cy="812800"/>
            </a:xfrm>
          </p:grpSpPr>
          <p:sp>
            <p:nvSpPr>
              <p:cNvPr id="44" name="Freeform 11">
                <a:extLst>
                  <a:ext uri="{FF2B5EF4-FFF2-40B4-BE49-F238E27FC236}">
                    <a16:creationId xmlns:a16="http://schemas.microsoft.com/office/drawing/2014/main" id="{1B68EBBD-528B-D31F-E85A-61FB036F598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45" name="TextBox 12">
                <a:extLst>
                  <a:ext uri="{FF2B5EF4-FFF2-40B4-BE49-F238E27FC236}">
                    <a16:creationId xmlns:a16="http://schemas.microsoft.com/office/drawing/2014/main" id="{79E1B291-91AA-2768-AC86-565DF26397AB}"/>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1" name="Group 13">
              <a:extLst>
                <a:ext uri="{FF2B5EF4-FFF2-40B4-BE49-F238E27FC236}">
                  <a16:creationId xmlns:a16="http://schemas.microsoft.com/office/drawing/2014/main" id="{B78202A7-B1E4-858B-E2D9-17018AB69391}"/>
                </a:ext>
              </a:extLst>
            </p:cNvPr>
            <p:cNvGrpSpPr/>
            <p:nvPr/>
          </p:nvGrpSpPr>
          <p:grpSpPr>
            <a:xfrm>
              <a:off x="2570638" y="270521"/>
              <a:ext cx="583309" cy="583309"/>
              <a:chOff x="0" y="0"/>
              <a:chExt cx="812800" cy="812800"/>
            </a:xfrm>
          </p:grpSpPr>
          <p:sp>
            <p:nvSpPr>
              <p:cNvPr id="42" name="Freeform 14">
                <a:extLst>
                  <a:ext uri="{FF2B5EF4-FFF2-40B4-BE49-F238E27FC236}">
                    <a16:creationId xmlns:a16="http://schemas.microsoft.com/office/drawing/2014/main" id="{6681CBF8-3C29-3C4A-8E7B-2573AA6E2C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3" name="TextBox 15">
                <a:extLst>
                  <a:ext uri="{FF2B5EF4-FFF2-40B4-BE49-F238E27FC236}">
                    <a16:creationId xmlns:a16="http://schemas.microsoft.com/office/drawing/2014/main" id="{BD2B9656-24B2-4CA9-B0B6-BA25E11F3A6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46" name="TextBox 45">
            <a:extLst>
              <a:ext uri="{FF2B5EF4-FFF2-40B4-BE49-F238E27FC236}">
                <a16:creationId xmlns:a16="http://schemas.microsoft.com/office/drawing/2014/main" id="{42942673-462C-3DD5-AA32-DC6AB9A177D1}"/>
              </a:ext>
            </a:extLst>
          </p:cNvPr>
          <p:cNvSpPr txBox="1"/>
          <p:nvPr/>
        </p:nvSpPr>
        <p:spPr>
          <a:xfrm>
            <a:off x="9158493" y="3210373"/>
            <a:ext cx="596695" cy="438582"/>
          </a:xfrm>
          <a:prstGeom prst="rect">
            <a:avLst/>
          </a:prstGeom>
          <a:noFill/>
        </p:spPr>
        <p:txBody>
          <a:bodyPr wrap="square" rtlCol="0">
            <a:spAutoFit/>
          </a:bodyPr>
          <a:lstStyle/>
          <a:p>
            <a:pPr algn="ctr"/>
            <a:r>
              <a:rPr lang="en-GB" sz="750" dirty="0">
                <a:latin typeface="Century Gothic" panose="020B0502020202020204" pitchFamily="34" charset="0"/>
              </a:rPr>
              <a:t>Added plant protein</a:t>
            </a:r>
            <a:endParaRPr lang="en-GB" sz="750" b="1" dirty="0">
              <a:latin typeface="Century Gothic" panose="020B0502020202020204" pitchFamily="34" charset="0"/>
            </a:endParaRPr>
          </a:p>
        </p:txBody>
      </p:sp>
      <p:sp>
        <p:nvSpPr>
          <p:cNvPr id="47" name="TextBox 46">
            <a:extLst>
              <a:ext uri="{FF2B5EF4-FFF2-40B4-BE49-F238E27FC236}">
                <a16:creationId xmlns:a16="http://schemas.microsoft.com/office/drawing/2014/main" id="{870E7A2B-674E-3DBB-EBCE-3EBA771813F2}"/>
              </a:ext>
            </a:extLst>
          </p:cNvPr>
          <p:cNvSpPr txBox="1"/>
          <p:nvPr/>
        </p:nvSpPr>
        <p:spPr>
          <a:xfrm>
            <a:off x="9108692" y="2308670"/>
            <a:ext cx="685487" cy="669414"/>
          </a:xfrm>
          <a:prstGeom prst="rect">
            <a:avLst/>
          </a:prstGeom>
          <a:noFill/>
        </p:spPr>
        <p:txBody>
          <a:bodyPr wrap="square" rtlCol="0">
            <a:spAutoFit/>
          </a:bodyPr>
          <a:lstStyle/>
          <a:p>
            <a:pPr algn="ctr"/>
            <a:r>
              <a:rPr lang="en-GB" sz="750" dirty="0">
                <a:latin typeface="Century Gothic" panose="020B0502020202020204" pitchFamily="34" charset="0"/>
              </a:rPr>
              <a:t>Plant-based and Planet Friendly</a:t>
            </a:r>
          </a:p>
        </p:txBody>
      </p:sp>
      <p:pic>
        <p:nvPicPr>
          <p:cNvPr id="48" name="Picture 47" descr="A picture containing shape&#10;&#10;Description automatically generated">
            <a:extLst>
              <a:ext uri="{FF2B5EF4-FFF2-40B4-BE49-F238E27FC236}">
                <a16:creationId xmlns:a16="http://schemas.microsoft.com/office/drawing/2014/main" id="{6C2FD8FF-798E-CA38-F310-45FB22916AF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679192">
            <a:off x="9295823" y="3676328"/>
            <a:ext cx="292997" cy="253402"/>
          </a:xfrm>
          <a:prstGeom prst="rect">
            <a:avLst/>
          </a:prstGeom>
        </p:spPr>
      </p:pic>
      <p:sp>
        <p:nvSpPr>
          <p:cNvPr id="51" name="TextBox 50">
            <a:extLst>
              <a:ext uri="{FF2B5EF4-FFF2-40B4-BE49-F238E27FC236}">
                <a16:creationId xmlns:a16="http://schemas.microsoft.com/office/drawing/2014/main" id="{0C04D5D0-5DAE-4ADE-D932-46730F1CC695}"/>
              </a:ext>
            </a:extLst>
          </p:cNvPr>
          <p:cNvSpPr txBox="1"/>
          <p:nvPr/>
        </p:nvSpPr>
        <p:spPr>
          <a:xfrm>
            <a:off x="9177164" y="3921458"/>
            <a:ext cx="596695" cy="323165"/>
          </a:xfrm>
          <a:prstGeom prst="rect">
            <a:avLst/>
          </a:prstGeom>
          <a:noFill/>
        </p:spPr>
        <p:txBody>
          <a:bodyPr wrap="square" rtlCol="0">
            <a:spAutoFit/>
          </a:bodyPr>
          <a:lstStyle/>
          <a:p>
            <a:pPr algn="ctr"/>
            <a:r>
              <a:rPr lang="en-GB" sz="750" dirty="0">
                <a:latin typeface="Century Gothic" panose="020B0502020202020204" pitchFamily="34" charset="0"/>
              </a:rPr>
              <a:t>Chef’s Special</a:t>
            </a:r>
            <a:endParaRPr lang="en-GB" sz="750" b="1" dirty="0">
              <a:latin typeface="Century Gothic" panose="020B0502020202020204" pitchFamily="34" charset="0"/>
            </a:endParaRPr>
          </a:p>
        </p:txBody>
      </p:sp>
      <p:sp>
        <p:nvSpPr>
          <p:cNvPr id="53" name="Freeform 44">
            <a:extLst>
              <a:ext uri="{FF2B5EF4-FFF2-40B4-BE49-F238E27FC236}">
                <a16:creationId xmlns:a16="http://schemas.microsoft.com/office/drawing/2014/main" id="{68F08E09-3C98-656B-CA45-4FA8E99B62C8}"/>
              </a:ext>
            </a:extLst>
          </p:cNvPr>
          <p:cNvSpPr/>
          <p:nvPr/>
        </p:nvSpPr>
        <p:spPr>
          <a:xfrm>
            <a:off x="9320440" y="2107943"/>
            <a:ext cx="259528" cy="204466"/>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4" name="TextBox 53">
            <a:extLst>
              <a:ext uri="{FF2B5EF4-FFF2-40B4-BE49-F238E27FC236}">
                <a16:creationId xmlns:a16="http://schemas.microsoft.com/office/drawing/2014/main" id="{F780730D-EE97-5465-0D91-40516C1CCFAD}"/>
              </a:ext>
            </a:extLst>
          </p:cNvPr>
          <p:cNvSpPr txBox="1"/>
          <p:nvPr/>
        </p:nvSpPr>
        <p:spPr>
          <a:xfrm>
            <a:off x="9040306" y="1793854"/>
            <a:ext cx="804249" cy="323165"/>
          </a:xfrm>
          <a:prstGeom prst="rect">
            <a:avLst/>
          </a:prstGeom>
          <a:noFill/>
        </p:spPr>
        <p:txBody>
          <a:bodyPr wrap="square" rtlCol="0">
            <a:spAutoFit/>
          </a:bodyPr>
          <a:lstStyle/>
          <a:p>
            <a:pPr algn="ctr"/>
            <a:r>
              <a:rPr lang="en-GB" sz="750" dirty="0">
                <a:latin typeface="Century Gothic" panose="020B0502020202020204" pitchFamily="34" charset="0"/>
              </a:rPr>
              <a:t>Whole </a:t>
            </a:r>
          </a:p>
          <a:p>
            <a:pPr algn="ctr"/>
            <a:r>
              <a:rPr lang="en-GB" sz="750" dirty="0">
                <a:latin typeface="Century Gothic" panose="020B0502020202020204" pitchFamily="34" charset="0"/>
              </a:rPr>
              <a:t>grain</a:t>
            </a:r>
          </a:p>
        </p:txBody>
      </p:sp>
      <p:pic>
        <p:nvPicPr>
          <p:cNvPr id="55" name="Picture 54" descr="A group of tractors with different colors&#10;&#10;Description automatically generated">
            <a:extLst>
              <a:ext uri="{FF2B5EF4-FFF2-40B4-BE49-F238E27FC236}">
                <a16:creationId xmlns:a16="http://schemas.microsoft.com/office/drawing/2014/main" id="{A22C03C6-28F2-5F26-7FBB-0AD2414C19E9}"/>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40000"/>
                    </a14:imgEffect>
                  </a14:imgLayer>
                </a14:imgProps>
              </a:ext>
            </a:extLst>
          </a:blip>
          <a:srcRect l="66176" t="48941"/>
          <a:stretch/>
        </p:blipFill>
        <p:spPr>
          <a:xfrm flipH="1">
            <a:off x="9303511" y="4293910"/>
            <a:ext cx="326534" cy="275784"/>
          </a:xfrm>
          <a:prstGeom prst="rect">
            <a:avLst/>
          </a:prstGeom>
        </p:spPr>
      </p:pic>
      <p:sp>
        <p:nvSpPr>
          <p:cNvPr id="58" name="TextBox 57">
            <a:extLst>
              <a:ext uri="{FF2B5EF4-FFF2-40B4-BE49-F238E27FC236}">
                <a16:creationId xmlns:a16="http://schemas.microsoft.com/office/drawing/2014/main" id="{A5EDFEFE-C467-825F-B301-C0C0C9AE670E}"/>
              </a:ext>
            </a:extLst>
          </p:cNvPr>
          <p:cNvSpPr txBox="1"/>
          <p:nvPr/>
        </p:nvSpPr>
        <p:spPr>
          <a:xfrm>
            <a:off x="9133181" y="457897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a:t>
            </a:r>
          </a:p>
          <a:p>
            <a:pPr algn="ctr"/>
            <a:r>
              <a:rPr lang="en-GB" sz="750" dirty="0">
                <a:latin typeface="Century Gothic" panose="020B0502020202020204" pitchFamily="34" charset="0"/>
              </a:rPr>
              <a:t>Red Tractor</a:t>
            </a:r>
          </a:p>
          <a:p>
            <a:pPr algn="ctr"/>
            <a:r>
              <a:rPr lang="en-GB" sz="750" dirty="0">
                <a:latin typeface="Century Gothic" panose="020B0502020202020204" pitchFamily="34" charset="0"/>
              </a:rPr>
              <a:t>Meat</a:t>
            </a:r>
          </a:p>
        </p:txBody>
      </p:sp>
      <p:pic>
        <p:nvPicPr>
          <p:cNvPr id="59" name="Picture 58" descr="A yellow sun with triangles&#10;&#10;Description automatically generated">
            <a:extLst>
              <a:ext uri="{FF2B5EF4-FFF2-40B4-BE49-F238E27FC236}">
                <a16:creationId xmlns:a16="http://schemas.microsoft.com/office/drawing/2014/main" id="{4DD03E4C-7DC3-A2C6-CAA3-645813AD2469}"/>
              </a:ext>
            </a:extLst>
          </p:cNvPr>
          <p:cNvPicPr>
            <a:picLocks noChangeAspect="1"/>
          </p:cNvPicPr>
          <p:nvPr/>
        </p:nvPicPr>
        <p:blipFill>
          <a:blip r:embed="rId6"/>
          <a:stretch>
            <a:fillRect/>
          </a:stretch>
        </p:blipFill>
        <p:spPr>
          <a:xfrm>
            <a:off x="9336173" y="5155413"/>
            <a:ext cx="258267" cy="228769"/>
          </a:xfrm>
          <a:prstGeom prst="rect">
            <a:avLst/>
          </a:prstGeom>
        </p:spPr>
      </p:pic>
      <p:sp>
        <p:nvSpPr>
          <p:cNvPr id="61" name="TextBox 60">
            <a:extLst>
              <a:ext uri="{FF2B5EF4-FFF2-40B4-BE49-F238E27FC236}">
                <a16:creationId xmlns:a16="http://schemas.microsoft.com/office/drawing/2014/main" id="{D980E661-D4A3-69E2-1C8D-C0EF36C22C17}"/>
              </a:ext>
            </a:extLst>
          </p:cNvPr>
          <p:cNvSpPr txBox="1"/>
          <p:nvPr/>
        </p:nvSpPr>
        <p:spPr>
          <a:xfrm>
            <a:off x="9124428" y="5387567"/>
            <a:ext cx="664823" cy="553998"/>
          </a:xfrm>
          <a:prstGeom prst="rect">
            <a:avLst/>
          </a:prstGeom>
          <a:noFill/>
        </p:spPr>
        <p:txBody>
          <a:bodyPr wrap="square" rtlCol="0">
            <a:spAutoFit/>
          </a:bodyPr>
          <a:lstStyle/>
          <a:p>
            <a:pPr algn="ctr"/>
            <a:r>
              <a:rPr lang="en-GB" sz="750" dirty="0">
                <a:latin typeface="Century Gothic" panose="020B0502020202020204" pitchFamily="34" charset="0"/>
              </a:rPr>
              <a:t>Local, Seasonal Fruit &amp; Veg</a:t>
            </a:r>
          </a:p>
        </p:txBody>
      </p:sp>
      <p:sp>
        <p:nvSpPr>
          <p:cNvPr id="9" name="Freeform 23">
            <a:extLst>
              <a:ext uri="{FF2B5EF4-FFF2-40B4-BE49-F238E27FC236}">
                <a16:creationId xmlns:a16="http://schemas.microsoft.com/office/drawing/2014/main" id="{5C0E838E-96B4-E839-AFE2-B93D78778805}"/>
              </a:ext>
            </a:extLst>
          </p:cNvPr>
          <p:cNvSpPr/>
          <p:nvPr/>
        </p:nvSpPr>
        <p:spPr>
          <a:xfrm flipH="1">
            <a:off x="5839080" y="1625767"/>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pic>
        <p:nvPicPr>
          <p:cNvPr id="13" name="Picture 12" descr="A yellow sun with triangles&#10;&#10;Description automatically generated">
            <a:extLst>
              <a:ext uri="{FF2B5EF4-FFF2-40B4-BE49-F238E27FC236}">
                <a16:creationId xmlns:a16="http://schemas.microsoft.com/office/drawing/2014/main" id="{39FD622A-B96F-540F-530A-7D46620219D6}"/>
              </a:ext>
            </a:extLst>
          </p:cNvPr>
          <p:cNvPicPr>
            <a:picLocks noChangeAspect="1"/>
          </p:cNvPicPr>
          <p:nvPr/>
        </p:nvPicPr>
        <p:blipFill>
          <a:blip r:embed="rId6"/>
          <a:stretch>
            <a:fillRect/>
          </a:stretch>
        </p:blipFill>
        <p:spPr>
          <a:xfrm>
            <a:off x="2680862" y="5537107"/>
            <a:ext cx="164618" cy="145816"/>
          </a:xfrm>
          <a:prstGeom prst="rect">
            <a:avLst/>
          </a:prstGeom>
        </p:spPr>
      </p:pic>
      <p:sp>
        <p:nvSpPr>
          <p:cNvPr id="17" name="Freeform 23">
            <a:extLst>
              <a:ext uri="{FF2B5EF4-FFF2-40B4-BE49-F238E27FC236}">
                <a16:creationId xmlns:a16="http://schemas.microsoft.com/office/drawing/2014/main" id="{00EF5A13-C251-8888-0154-EA61EEF07118}"/>
              </a:ext>
            </a:extLst>
          </p:cNvPr>
          <p:cNvSpPr/>
          <p:nvPr/>
        </p:nvSpPr>
        <p:spPr>
          <a:xfrm flipH="1">
            <a:off x="8845858" y="2485731"/>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Freeform 23">
            <a:extLst>
              <a:ext uri="{FF2B5EF4-FFF2-40B4-BE49-F238E27FC236}">
                <a16:creationId xmlns:a16="http://schemas.microsoft.com/office/drawing/2014/main" id="{184C079E-44E9-6EE3-8847-51DD697A1C0D}"/>
              </a:ext>
            </a:extLst>
          </p:cNvPr>
          <p:cNvSpPr/>
          <p:nvPr/>
        </p:nvSpPr>
        <p:spPr>
          <a:xfrm flipH="1">
            <a:off x="3928340" y="145053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4" name="Freeform 23">
            <a:extLst>
              <a:ext uri="{FF2B5EF4-FFF2-40B4-BE49-F238E27FC236}">
                <a16:creationId xmlns:a16="http://schemas.microsoft.com/office/drawing/2014/main" id="{3A3CACD4-0737-97C6-7100-5448C6C174CD}"/>
              </a:ext>
            </a:extLst>
          </p:cNvPr>
          <p:cNvSpPr/>
          <p:nvPr/>
        </p:nvSpPr>
        <p:spPr>
          <a:xfrm flipH="1">
            <a:off x="3939953" y="5570936"/>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6" name="Freeform 23">
            <a:extLst>
              <a:ext uri="{FF2B5EF4-FFF2-40B4-BE49-F238E27FC236}">
                <a16:creationId xmlns:a16="http://schemas.microsoft.com/office/drawing/2014/main" id="{0E64BA72-4F81-8F99-06DB-7E6820C9EB4E}"/>
              </a:ext>
            </a:extLst>
          </p:cNvPr>
          <p:cNvSpPr/>
          <p:nvPr/>
        </p:nvSpPr>
        <p:spPr>
          <a:xfrm flipH="1">
            <a:off x="8157160" y="5474264"/>
            <a:ext cx="164618" cy="24333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Tree>
    <p:extLst>
      <p:ext uri="{BB962C8B-B14F-4D97-AF65-F5344CB8AC3E}">
        <p14:creationId xmlns:p14="http://schemas.microsoft.com/office/powerpoint/2010/main" val="3960810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fcc8f99-6edd-417c-8b08-e4af51aa64dc">
      <Terms xmlns="http://schemas.microsoft.com/office/infopath/2007/PartnerControls"/>
    </lcf76f155ced4ddcb4097134ff3c332f>
    <TaxCatchAll xmlns="93f07fc0-f3cc-4d0b-9a4f-54b5dee9d13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3701AC9A5908340A53101F6F3BF7720" ma:contentTypeVersion="18" ma:contentTypeDescription="Create a new document." ma:contentTypeScope="" ma:versionID="1885fc1fe538054a778c0c4c24ed9ab4">
  <xsd:schema xmlns:xsd="http://www.w3.org/2001/XMLSchema" xmlns:xs="http://www.w3.org/2001/XMLSchema" xmlns:p="http://schemas.microsoft.com/office/2006/metadata/properties" xmlns:ns2="cfcc8f99-6edd-417c-8b08-e4af51aa64dc" xmlns:ns3="93f07fc0-f3cc-4d0b-9a4f-54b5dee9d132" targetNamespace="http://schemas.microsoft.com/office/2006/metadata/properties" ma:root="true" ma:fieldsID="98ed923e35c1a70eedf4ab471f5da741" ns2:_="" ns3:_="">
    <xsd:import namespace="cfcc8f99-6edd-417c-8b08-e4af51aa64dc"/>
    <xsd:import namespace="93f07fc0-f3cc-4d0b-9a4f-54b5dee9d13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cc8f99-6edd-417c-8b08-e4af51aa64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60fa401-c735-472c-b85f-e3677d3c5b3f"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f07fc0-f3cc-4d0b-9a4f-54b5dee9d13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1412bf3a-dce2-436e-b669-e1b034c8f5c5}" ma:internalName="TaxCatchAll" ma:showField="CatchAllData" ma:web="93f07fc0-f3cc-4d0b-9a4f-54b5dee9d132">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B8ED64-C6F3-4AA7-A4F8-D8EE960172A2}">
  <ds:schemaRefs>
    <ds:schemaRef ds:uri="http://schemas.microsoft.com/sharepoint/v3/contenttype/forms"/>
  </ds:schemaRefs>
</ds:datastoreItem>
</file>

<file path=customXml/itemProps2.xml><?xml version="1.0" encoding="utf-8"?>
<ds:datastoreItem xmlns:ds="http://schemas.openxmlformats.org/officeDocument/2006/customXml" ds:itemID="{38B72B72-EFE2-4371-B500-B2B9B1CA3EDB}">
  <ds:schemaRefs>
    <ds:schemaRef ds:uri="cfcc8f99-6edd-417c-8b08-e4af51aa64dc"/>
    <ds:schemaRef ds:uri="http://schemas.microsoft.com/office/2006/documentManagement/types"/>
    <ds:schemaRef ds:uri="93f07fc0-f3cc-4d0b-9a4f-54b5dee9d132"/>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CB6C119B-AE64-4D47-A9DB-DC6AD335D9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cc8f99-6edd-417c-8b08-e4af51aa64dc"/>
    <ds:schemaRef ds:uri="93f07fc0-f3cc-4d0b-9a4f-54b5dee9d1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1605</TotalTime>
  <Words>1586</Words>
  <Application>Microsoft Office PowerPoint</Application>
  <PresentationFormat>A4 Paper (210x297 mm)</PresentationFormat>
  <Paragraphs>364</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 Display</vt:lpstr>
      <vt:lpstr>Arial</vt:lpstr>
      <vt:lpstr>Calibri</vt:lpstr>
      <vt:lpstr>Century Gothic</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lastModifiedBy>Camden Admin</cp:lastModifiedBy>
  <cp:revision>39</cp:revision>
  <cp:lastPrinted>2026-10-14T11:37:51Z</cp:lastPrinted>
  <dcterms:created xsi:type="dcterms:W3CDTF">2014-08-19T19:35:20Z</dcterms:created>
  <dcterms:modified xsi:type="dcterms:W3CDTF">2026-10-15T12:14:24Z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0x01010043701AC9A5908340A53101F6F3BF7720</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