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2" d="100"/>
          <a:sy n="92" d="100"/>
        </p:scale>
        <p:origin x="336" y="-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56E6F-1DE2-4B7E-B172-44C0B19DE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805287-ECBB-4BF2-AB09-E0567EA9C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344F8-99B2-4948-94EA-6424336F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21B9-A84D-4967-BF26-9C09E650A44E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B104F-8C9F-4CFD-BCAC-CD6CD3C3E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76B91-DCAE-4A37-A1C3-2FF0A1A1F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7DC0-21FC-47CE-B273-2AD064CE9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8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E1952-769C-4685-B193-A38527B19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5F8271-F8CB-463A-A04F-7078938055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2CF06-F3E1-4332-98D4-61C09E226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21B9-A84D-4967-BF26-9C09E650A44E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8BF8B-DEBE-4D9E-B347-D4A25E183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4BCC1-D494-48C5-B168-1DB400488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7DC0-21FC-47CE-B273-2AD064CE9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509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C75802-20C0-4A58-B6B0-F4B659D6C4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538B7B-9ED0-4776-BCDD-5A0D47196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4E4EB-AED7-4672-A208-28F362F90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21B9-A84D-4967-BF26-9C09E650A44E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AF5D0-9FDE-499C-9E1E-60ACE69D6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178CB-BFD8-4AC7-8C72-8AF7872AF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7DC0-21FC-47CE-B273-2AD064CE9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557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8BB22-1331-4AC6-A7F1-47E14BD48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62A28-F2F7-47E6-A2E2-6F5B658AE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7AE35-F619-445F-A24A-ACC7E7BEC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21B9-A84D-4967-BF26-9C09E650A44E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E3267-64D0-4B7A-BB33-F493380F8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8DF29-8BC3-404A-978C-80933D187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7DC0-21FC-47CE-B273-2AD064CE9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289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7DFF3-5CAF-44C6-B8A6-9002DB6D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7EBB9F-3F9D-45B4-8208-9F70C2292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30D28-89E1-450F-ADF1-7728D5109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21B9-A84D-4967-BF26-9C09E650A44E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7E261-1275-45F0-922C-A66359FE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0B3BD-B9C8-4464-A68D-6086F1216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7DC0-21FC-47CE-B273-2AD064CE9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02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39871-39D4-4874-91A0-B2DA727D2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DFD90-3D61-41B6-A34F-7202EF45E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D5ED97-1DE0-47E0-A75F-51000786D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3DFC2E-8DD0-400F-9192-05BE48C42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21B9-A84D-4967-BF26-9C09E650A44E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7BB78-056E-4E34-81A2-D17A8DCA1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38E36-1EB4-44DF-96F2-13F9C458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7DC0-21FC-47CE-B273-2AD064CE9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90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E9545-A95B-4A8E-836C-DC1D0AC5E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5E921-DB58-450B-B5C3-BC19844A1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6DFFF-410B-4DCE-BC5F-91ABCCBE0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240C6C-87EC-47C7-930C-AEE1AD73B0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3B73C4-0EE3-4BB8-AE70-BFEFB81F45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A630CD-E896-47DF-B097-F0992FF4A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21B9-A84D-4967-BF26-9C09E650A44E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825CF3-A0D8-45F1-9A63-5FF2C3852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C041C1-25A9-4E2E-9EB2-E2057792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7DC0-21FC-47CE-B273-2AD064CE9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25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4C300-F376-4928-9EC1-8FB93223A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759C4E-41FD-49F3-82D7-24F4AEC2D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21B9-A84D-4967-BF26-9C09E650A44E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DAE7C2-97B4-4827-952D-CB2554036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ED7D9E-69F3-45C7-ADE3-B99DC170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7DC0-21FC-47CE-B273-2AD064CE9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61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FAAD0B-6732-47E0-9614-15B9EC116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21B9-A84D-4967-BF26-9C09E650A44E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64FA11-B68D-47D7-A0B1-BD30964D3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CB3B4B-B9CA-45F6-97F1-EAC7CED97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7DC0-21FC-47CE-B273-2AD064CE9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08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FC796-6988-4F2C-BBC6-5EFB7FD29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ABDD4-F27F-494D-B7CB-D8A16182F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D892B4-D433-4195-9D54-E7B216963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137E38-19B4-4C54-8712-24F5462A7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21B9-A84D-4967-BF26-9C09E650A44E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D34DAC-DCB6-4AE3-9847-47091A333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70B402-90B9-47B4-A03D-1607BC7A2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7DC0-21FC-47CE-B273-2AD064CE9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065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D8F6D-6E32-4DB7-82D4-9D5C1BFBB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84DAF9-E46B-492D-BFC8-8F30C2C6A0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17329C-456C-46BA-B5CD-2A7061038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0F46D-402C-4CC9-BE95-B6BD6FB12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321B9-A84D-4967-BF26-9C09E650A44E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10DE1-BC2C-4B8B-8F89-50F73DFF0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23AA2-B117-4431-8BAD-5A24D1E2F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37DC0-21FC-47CE-B273-2AD064CE9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480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CF5F75-FFFA-4509-A60B-AF0EF470B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5999E-7FE6-4A1C-9F14-9CB6EB589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788D8-A234-4B8C-8B03-A80815CD2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321B9-A84D-4967-BF26-9C09E650A44E}" type="datetimeFigureOut">
              <a:rPr lang="en-GB" smtClean="0"/>
              <a:t>13/12/2021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28B00-9397-434C-8EA4-DF76F8D79A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B8A10-BDAC-4CDD-91B8-784513F91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37DC0-21FC-47CE-B273-2AD064CE9E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07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1483685-ACF4-4803-85DE-EAEB5F308F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0" t="6043" r="7568" b="11511"/>
          <a:stretch/>
        </p:blipFill>
        <p:spPr>
          <a:xfrm>
            <a:off x="11007057" y="2751967"/>
            <a:ext cx="919899" cy="653807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E430D0C-FCBB-4A8F-9FF5-219DC0817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920778"/>
              </p:ext>
            </p:extLst>
          </p:nvPr>
        </p:nvGraphicFramePr>
        <p:xfrm>
          <a:off x="250479" y="214369"/>
          <a:ext cx="11676478" cy="4614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1612">
                  <a:extLst>
                    <a:ext uri="{9D8B030D-6E8A-4147-A177-3AD203B41FA5}">
                      <a16:colId xmlns:a16="http://schemas.microsoft.com/office/drawing/2014/main" val="833594999"/>
                    </a:ext>
                  </a:extLst>
                </a:gridCol>
                <a:gridCol w="3442237">
                  <a:extLst>
                    <a:ext uri="{9D8B030D-6E8A-4147-A177-3AD203B41FA5}">
                      <a16:colId xmlns:a16="http://schemas.microsoft.com/office/drawing/2014/main" val="4292120339"/>
                    </a:ext>
                  </a:extLst>
                </a:gridCol>
                <a:gridCol w="4270351">
                  <a:extLst>
                    <a:ext uri="{9D8B030D-6E8A-4147-A177-3AD203B41FA5}">
                      <a16:colId xmlns:a16="http://schemas.microsoft.com/office/drawing/2014/main" val="4028197502"/>
                    </a:ext>
                  </a:extLst>
                </a:gridCol>
                <a:gridCol w="1352278">
                  <a:extLst>
                    <a:ext uri="{9D8B030D-6E8A-4147-A177-3AD203B41FA5}">
                      <a16:colId xmlns:a16="http://schemas.microsoft.com/office/drawing/2014/main" val="1263605582"/>
                    </a:ext>
                  </a:extLst>
                </a:gridCol>
              </a:tblGrid>
              <a:tr h="4614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Letter-join Basic 32" panose="02000505000000020003" pitchFamily="50" charset="0"/>
                        </a:rPr>
                        <a:t>EP Collectable</a:t>
                      </a:r>
                      <a:endParaRPr lang="en-GB" sz="1100">
                        <a:effectLst/>
                        <a:latin typeface="Letter-join Basic 32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32" panose="02000505000000020003" pitchFamily="50" charset="0"/>
                        </a:rPr>
                        <a:t>Subject: Geography</a:t>
                      </a:r>
                      <a:endParaRPr lang="en-GB" sz="1100" dirty="0">
                        <a:effectLst/>
                        <a:latin typeface="Letter-join Basic 32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Letter-join Basic 32" panose="02000505000000020003" pitchFamily="50" charset="0"/>
                        </a:rPr>
                        <a:t>Topic: Natural Disasters</a:t>
                      </a:r>
                      <a:endParaRPr lang="en-GB" sz="1100">
                        <a:effectLst/>
                        <a:latin typeface="Letter-join Basic 32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Letter-join Basic 32" panose="02000505000000020003" pitchFamily="50" charset="0"/>
                        </a:rPr>
                        <a:t>Year 3</a:t>
                      </a:r>
                      <a:endParaRPr lang="en-GB" sz="1100" dirty="0">
                        <a:effectLst/>
                        <a:latin typeface="Letter-join Basic 32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833202"/>
                  </a:ext>
                </a:extLst>
              </a:tr>
            </a:tbl>
          </a:graphicData>
        </a:graphic>
      </p:graphicFrame>
      <p:sp>
        <p:nvSpPr>
          <p:cNvPr id="5" name="Text Box 2">
            <a:extLst>
              <a:ext uri="{FF2B5EF4-FFF2-40B4-BE49-F238E27FC236}">
                <a16:creationId xmlns:a16="http://schemas.microsoft.com/office/drawing/2014/main" id="{F6A03B74-AFDA-4B99-B459-89F2EA268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043" y="875306"/>
            <a:ext cx="5509936" cy="26158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u="sng" dirty="0">
                <a:effectLst/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Key Knowledge &amp; Vocabulary</a:t>
            </a:r>
            <a:endParaRPr lang="en-GB" sz="1100" dirty="0">
              <a:effectLst/>
              <a:latin typeface="Letter-join Basic 32" panose="02000505000000020003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GB" sz="1300" dirty="0">
                <a:effectLst/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To learn the countries of Europe and be able to put them on a map</a:t>
            </a:r>
            <a:endParaRPr lang="en-GB" sz="1100" dirty="0">
              <a:effectLst/>
              <a:latin typeface="Letter-join Basic 32" panose="02000505000000020003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GB" sz="1300" dirty="0">
                <a:effectLst/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To be able to plot major volcanoes on a world map</a:t>
            </a:r>
            <a:endParaRPr lang="en-GB" sz="1100" dirty="0">
              <a:effectLst/>
              <a:latin typeface="Letter-join Basic 32" panose="02000505000000020003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GB" sz="1300" dirty="0">
                <a:effectLst/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To locate the Ring of Fire and tectonic plates</a:t>
            </a:r>
            <a:endParaRPr lang="en-GB" sz="1100" dirty="0">
              <a:effectLst/>
              <a:latin typeface="Letter-join Basic 32" panose="02000505000000020003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GB" sz="1300" dirty="0">
                <a:effectLst/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To name and locate areas that have suffered tsunamis and their location in the world’s oceans</a:t>
            </a:r>
            <a:endParaRPr lang="en-GB" sz="1100" dirty="0">
              <a:effectLst/>
              <a:latin typeface="Letter-join Basic 32" panose="02000505000000020003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GB" sz="1300" dirty="0">
                <a:effectLst/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Compare areas which have active, dormant and extinct volcanoes </a:t>
            </a:r>
            <a:endParaRPr lang="en-GB" sz="1100" dirty="0">
              <a:effectLst/>
              <a:latin typeface="Letter-join Basic 32" panose="02000505000000020003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B34CC453-9367-4C5E-9624-834FD5ED0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2577" y="879632"/>
            <a:ext cx="5924380" cy="26114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u="sng" dirty="0">
                <a:effectLst/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Being A Geographer</a:t>
            </a:r>
            <a:endParaRPr lang="en-GB" sz="1100" dirty="0">
              <a:effectLst/>
              <a:latin typeface="Letter-join Basic 32" panose="02000505000000020003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Letter-join Print Plus 4"/>
              <a:buChar char="-"/>
            </a:pPr>
            <a:r>
              <a:rPr lang="en-GB" sz="1300" dirty="0">
                <a:effectLst/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Using maps, atlases, globes and digital software</a:t>
            </a:r>
          </a:p>
          <a:p>
            <a:pPr lvl="0">
              <a:lnSpc>
                <a:spcPct val="107000"/>
              </a:lnSpc>
            </a:pPr>
            <a:r>
              <a:rPr lang="en-GB" sz="1300" dirty="0">
                <a:effectLst/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lvl="0">
              <a:lnSpc>
                <a:spcPct val="107000"/>
              </a:lnSpc>
            </a:pPr>
            <a:endParaRPr lang="en-GB" sz="1300" dirty="0">
              <a:effectLst/>
              <a:latin typeface="Letter-join Basic 32" panose="02000505000000020003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</a:pPr>
            <a:endParaRPr lang="en-GB" sz="1100" dirty="0">
              <a:effectLst/>
              <a:latin typeface="Letter-join Basic 32" panose="02000505000000020003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Letter-join Print Plus 4"/>
              <a:buChar char="-"/>
            </a:pPr>
            <a:r>
              <a:rPr lang="en-GB" sz="1300" dirty="0">
                <a:effectLst/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Using compass directions, grid references, symbols and keys</a:t>
            </a:r>
          </a:p>
          <a:p>
            <a:pPr lvl="0">
              <a:lnSpc>
                <a:spcPct val="107000"/>
              </a:lnSpc>
            </a:pPr>
            <a:endParaRPr lang="en-GB" sz="1300" dirty="0">
              <a:effectLst/>
              <a:latin typeface="Letter-join Basic 32" panose="02000505000000020003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</a:pPr>
            <a:endParaRPr lang="en-GB" sz="1300" dirty="0">
              <a:latin typeface="Letter-join Basic 32" panose="02000505000000020003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en-GB" sz="1300" dirty="0">
                <a:effectLst/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1100" dirty="0">
              <a:effectLst/>
              <a:latin typeface="Letter-join Basic 32" panose="02000505000000020003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Letter-join Print Plus 4"/>
              <a:buChar char="-"/>
            </a:pPr>
            <a:r>
              <a:rPr lang="en-GB" sz="1300" dirty="0">
                <a:effectLst/>
                <a:latin typeface="Letter-join Basic 32" panose="02000505000000020003" pitchFamily="50" charset="0"/>
                <a:ea typeface="Calibri" panose="020F0502020204030204" pitchFamily="34" charset="0"/>
                <a:cs typeface="Arial" panose="020B0604020202020204" pitchFamily="34" charset="0"/>
              </a:rPr>
              <a:t>Using fieldwork to observe, measure, record and present information </a:t>
            </a:r>
            <a:endParaRPr lang="en-GB" sz="1100" dirty="0">
              <a:effectLst/>
              <a:latin typeface="Letter-join Basic 32" panose="02000505000000020003" pitchFamily="50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9EB562E-30DC-4C8F-8A7B-9B31E0B25B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799289"/>
              </p:ext>
            </p:extLst>
          </p:nvPr>
        </p:nvGraphicFramePr>
        <p:xfrm>
          <a:off x="250478" y="3694241"/>
          <a:ext cx="11676478" cy="1381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4270">
                  <a:extLst>
                    <a:ext uri="{9D8B030D-6E8A-4147-A177-3AD203B41FA5}">
                      <a16:colId xmlns:a16="http://schemas.microsoft.com/office/drawing/2014/main" val="3894008694"/>
                    </a:ext>
                  </a:extLst>
                </a:gridCol>
                <a:gridCol w="2372791">
                  <a:extLst>
                    <a:ext uri="{9D8B030D-6E8A-4147-A177-3AD203B41FA5}">
                      <a16:colId xmlns:a16="http://schemas.microsoft.com/office/drawing/2014/main" val="3955369141"/>
                    </a:ext>
                  </a:extLst>
                </a:gridCol>
                <a:gridCol w="2849861">
                  <a:extLst>
                    <a:ext uri="{9D8B030D-6E8A-4147-A177-3AD203B41FA5}">
                      <a16:colId xmlns:a16="http://schemas.microsoft.com/office/drawing/2014/main" val="4100779196"/>
                    </a:ext>
                  </a:extLst>
                </a:gridCol>
                <a:gridCol w="2779556">
                  <a:extLst>
                    <a:ext uri="{9D8B030D-6E8A-4147-A177-3AD203B41FA5}">
                      <a16:colId xmlns:a16="http://schemas.microsoft.com/office/drawing/2014/main" val="785597164"/>
                    </a:ext>
                  </a:extLst>
                </a:gridCol>
              </a:tblGrid>
              <a:tr h="321945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u="sng" dirty="0">
                          <a:solidFill>
                            <a:schemeClr val="tx1"/>
                          </a:solidFill>
                          <a:effectLst/>
                          <a:latin typeface="Letter-join Basic 32" panose="02000505000000020003" pitchFamily="50" charset="0"/>
                        </a:rPr>
                        <a:t>Key Concepts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Letter-join Basic 32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alpha val="9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430399"/>
                  </a:ext>
                </a:extLst>
              </a:tr>
              <a:tr h="2724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Letter-join Basic 32" panose="02000505000000020003" pitchFamily="50" charset="0"/>
                        </a:rPr>
                        <a:t>Location Knowledge</a:t>
                      </a:r>
                      <a:endParaRPr lang="en-GB" sz="1100">
                        <a:effectLst/>
                        <a:latin typeface="Letter-join Basic 32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Letter-join Basic 32" panose="02000505000000020003" pitchFamily="50" charset="0"/>
                        </a:rPr>
                        <a:t>Place Knowledge</a:t>
                      </a:r>
                      <a:endParaRPr lang="en-GB" sz="1100">
                        <a:effectLst/>
                        <a:latin typeface="Letter-join Basic 32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Letter-join Basic 32" panose="02000505000000020003" pitchFamily="50" charset="0"/>
                        </a:rPr>
                        <a:t>Human Geography</a:t>
                      </a:r>
                      <a:endParaRPr lang="en-GB" sz="1100">
                        <a:effectLst/>
                        <a:latin typeface="Letter-join Basic 32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Letter-join Basic 32" panose="02000505000000020003" pitchFamily="50" charset="0"/>
                        </a:rPr>
                        <a:t>Physical Geography</a:t>
                      </a:r>
                      <a:endParaRPr lang="en-GB" sz="1100">
                        <a:effectLst/>
                        <a:latin typeface="Letter-join Basic 32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070409"/>
                  </a:ext>
                </a:extLst>
              </a:tr>
              <a:tr h="7035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Letter-join Basic 32" panose="02000505000000020003" pitchFamily="50" charset="0"/>
                        </a:rPr>
                        <a:t>Being able to locate countries within Europe, as well as major cities. Identifying the position and significance of the lines of latitude and longitude; the Northern and Southern hemispheres and time zones. </a:t>
                      </a:r>
                      <a:endParaRPr lang="en-GB" sz="1100">
                        <a:effectLst/>
                        <a:latin typeface="Letter-join Basic 32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Letter-join Basic 32" panose="02000505000000020003" pitchFamily="50" charset="0"/>
                        </a:rPr>
                        <a:t>Understanding geographical similarities and differences between places in the UK and around the world. </a:t>
                      </a:r>
                      <a:endParaRPr lang="en-GB" sz="1100">
                        <a:effectLst/>
                        <a:latin typeface="Letter-join Basic 32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>
                          <a:effectLst/>
                          <a:latin typeface="Letter-join Basic 32" panose="02000505000000020003" pitchFamily="50" charset="0"/>
                        </a:rPr>
                        <a:t>Things that are made by humans. Considering types of settlement and land use, including how they might differ depending on the landscape. </a:t>
                      </a:r>
                      <a:endParaRPr lang="en-GB" sz="1100">
                        <a:effectLst/>
                        <a:latin typeface="Letter-join Basic 32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  <a:latin typeface="Letter-join Basic 32" panose="02000505000000020003" pitchFamily="50" charset="0"/>
                        </a:rPr>
                        <a:t>Things that happen naturally. Describing and understanding key aspects of land including mountains, volcanoes and earthquakes.</a:t>
                      </a:r>
                      <a:endParaRPr lang="en-GB" sz="1100" dirty="0">
                        <a:effectLst/>
                        <a:latin typeface="Letter-join Basic 32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99750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300F9B8-9EE0-4243-913D-2F9440130A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053068"/>
              </p:ext>
            </p:extLst>
          </p:nvPr>
        </p:nvGraphicFramePr>
        <p:xfrm>
          <a:off x="250478" y="5278751"/>
          <a:ext cx="11676479" cy="11200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8824">
                  <a:extLst>
                    <a:ext uri="{9D8B030D-6E8A-4147-A177-3AD203B41FA5}">
                      <a16:colId xmlns:a16="http://schemas.microsoft.com/office/drawing/2014/main" val="2425761594"/>
                    </a:ext>
                  </a:extLst>
                </a:gridCol>
                <a:gridCol w="1459665">
                  <a:extLst>
                    <a:ext uri="{9D8B030D-6E8A-4147-A177-3AD203B41FA5}">
                      <a16:colId xmlns:a16="http://schemas.microsoft.com/office/drawing/2014/main" val="3244042219"/>
                    </a:ext>
                  </a:extLst>
                </a:gridCol>
                <a:gridCol w="1459665">
                  <a:extLst>
                    <a:ext uri="{9D8B030D-6E8A-4147-A177-3AD203B41FA5}">
                      <a16:colId xmlns:a16="http://schemas.microsoft.com/office/drawing/2014/main" val="741945178"/>
                    </a:ext>
                  </a:extLst>
                </a:gridCol>
                <a:gridCol w="1459665">
                  <a:extLst>
                    <a:ext uri="{9D8B030D-6E8A-4147-A177-3AD203B41FA5}">
                      <a16:colId xmlns:a16="http://schemas.microsoft.com/office/drawing/2014/main" val="3178987651"/>
                    </a:ext>
                  </a:extLst>
                </a:gridCol>
                <a:gridCol w="1459665">
                  <a:extLst>
                    <a:ext uri="{9D8B030D-6E8A-4147-A177-3AD203B41FA5}">
                      <a16:colId xmlns:a16="http://schemas.microsoft.com/office/drawing/2014/main" val="370334643"/>
                    </a:ext>
                  </a:extLst>
                </a:gridCol>
                <a:gridCol w="1459665">
                  <a:extLst>
                    <a:ext uri="{9D8B030D-6E8A-4147-A177-3AD203B41FA5}">
                      <a16:colId xmlns:a16="http://schemas.microsoft.com/office/drawing/2014/main" val="1553605588"/>
                    </a:ext>
                  </a:extLst>
                </a:gridCol>
                <a:gridCol w="1459665">
                  <a:extLst>
                    <a:ext uri="{9D8B030D-6E8A-4147-A177-3AD203B41FA5}">
                      <a16:colId xmlns:a16="http://schemas.microsoft.com/office/drawing/2014/main" val="985010424"/>
                    </a:ext>
                  </a:extLst>
                </a:gridCol>
                <a:gridCol w="1459665">
                  <a:extLst>
                    <a:ext uri="{9D8B030D-6E8A-4147-A177-3AD203B41FA5}">
                      <a16:colId xmlns:a16="http://schemas.microsoft.com/office/drawing/2014/main" val="3468347838"/>
                    </a:ext>
                  </a:extLst>
                </a:gridCol>
              </a:tblGrid>
              <a:tr h="353695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u="sng" dirty="0">
                          <a:solidFill>
                            <a:schemeClr val="tx1"/>
                          </a:solidFill>
                          <a:effectLst/>
                          <a:latin typeface="Letter-join Basic 32" panose="02000505000000020003" pitchFamily="50" charset="0"/>
                        </a:rPr>
                        <a:t>Linking Thinking Across Our Learning Journey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Letter-join Basic 32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122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Letter-join Basic 32" panose="02000505000000020003" pitchFamily="50" charset="0"/>
                        </a:rPr>
                        <a:t>Nursery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Letter-join Basic 32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Letter-join Basic 32" panose="02000505000000020003" pitchFamily="50" charset="0"/>
                        </a:rPr>
                        <a:t>Reception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Letter-join Basic 32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Letter-join Basic 32" panose="02000505000000020003" pitchFamily="50" charset="0"/>
                        </a:rPr>
                        <a:t>Year 1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Letter-join Basic 32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Letter-join Basic 32" panose="02000505000000020003" pitchFamily="50" charset="0"/>
                        </a:rPr>
                        <a:t>Year 2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Letter-join Basic 32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Letter-join Basic 32" panose="02000505000000020003" pitchFamily="50" charset="0"/>
                        </a:rPr>
                        <a:t>Year 3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Letter-join Basic 32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Letter-join Basic 32" panose="02000505000000020003" pitchFamily="50" charset="0"/>
                        </a:rPr>
                        <a:t>Year 4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Letter-join Basic 32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Letter-join Basic 32" panose="02000505000000020003" pitchFamily="50" charset="0"/>
                        </a:rPr>
                        <a:t>Year 5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Letter-join Basic 32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Letter-join Basic 32" panose="02000505000000020003" pitchFamily="50" charset="0"/>
                        </a:rPr>
                        <a:t>Year 6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Letter-join Basic 32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11671"/>
                  </a:ext>
                </a:extLst>
              </a:tr>
              <a:tr h="5359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Letter-join Basic 32" panose="02000505000000020003" pitchFamily="50" charset="0"/>
                        </a:rPr>
                        <a:t>Early map work placing school in local area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Letter-join Basic 32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Letter-join Basic 32" panose="02000505000000020003" pitchFamily="50" charset="0"/>
                        </a:rPr>
                        <a:t>Exploring the streets beyond school 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Letter-join Basic 32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Letter-join Basic 32" panose="02000505000000020003" pitchFamily="50" charset="0"/>
                        </a:rPr>
                        <a:t>Map work in ‘Our Local Area’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Letter-join Basic 32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Letter-join Basic 32" panose="02000505000000020003" pitchFamily="50" charset="0"/>
                        </a:rPr>
                        <a:t>Map work in ‘Around the World’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Letter-join Basic 32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Letter-join Basic 32" panose="02000505000000020003" pitchFamily="50" charset="0"/>
                        </a:rPr>
                        <a:t>Natural Disasters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Letter-join Basic 32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Letter-join Basic 32" panose="02000505000000020003" pitchFamily="50" charset="0"/>
                        </a:rPr>
                        <a:t>Map work for Camping Trip and ‘Survival’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Letter-join Basic 32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solidFill>
                            <a:schemeClr val="tx1"/>
                          </a:solidFill>
                          <a:effectLst/>
                          <a:latin typeface="Letter-join Basic 32" panose="02000505000000020003" pitchFamily="50" charset="0"/>
                        </a:rPr>
                        <a:t>Locating Rivers and in-depth Amazon study</a:t>
                      </a:r>
                      <a:endParaRPr lang="en-GB" sz="1100">
                        <a:solidFill>
                          <a:schemeClr val="tx1"/>
                        </a:solidFill>
                        <a:effectLst/>
                        <a:latin typeface="Letter-join Basic 32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Letter-join Basic 32" panose="02000505000000020003" pitchFamily="50" charset="0"/>
                        </a:rPr>
                        <a:t>Human Planet: farming and food miles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Letter-join Basic 32" panose="02000505000000020003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755813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E3D00367-DBD8-42D3-A2F1-88C941245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850" y="1147440"/>
            <a:ext cx="798547" cy="6088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86534F-AD34-40A1-815B-F4EAB64671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64" t="7382" r="14494" b="5137"/>
          <a:stretch/>
        </p:blipFill>
        <p:spPr>
          <a:xfrm>
            <a:off x="10783931" y="1858147"/>
            <a:ext cx="844235" cy="65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87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EC3FA3-3FBF-4BD1-9A0D-57B9706701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2" t="9806" r="6459" b="8342"/>
          <a:stretch/>
        </p:blipFill>
        <p:spPr bwMode="auto">
          <a:xfrm>
            <a:off x="5030787" y="748030"/>
            <a:ext cx="1771650" cy="15113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53993C57-F4CA-433E-A591-4EBDD4970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0352" y="2334260"/>
            <a:ext cx="1143000" cy="3917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>
                <a:effectLst/>
                <a:latin typeface="Letter-join Basic 32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Compass</a:t>
            </a:r>
            <a:endParaRPr lang="en-GB" sz="1100">
              <a:effectLst/>
              <a:latin typeface="Letter-join Basic 32" panose="02000505000000020003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FC20C0-5198-4507-85D4-062E868324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" b="7812"/>
          <a:stretch/>
        </p:blipFill>
        <p:spPr bwMode="auto">
          <a:xfrm>
            <a:off x="4663757" y="2837815"/>
            <a:ext cx="6236335" cy="3409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428E53A7-CFD9-487B-BE07-0B88C640B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9372" y="6022975"/>
            <a:ext cx="2073910" cy="4362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>
                <a:effectLst/>
                <a:latin typeface="Letter-join Basic 32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Mountain Ranges</a:t>
            </a:r>
            <a:endParaRPr lang="en-GB" sz="1100">
              <a:effectLst/>
              <a:latin typeface="Letter-join Basic 32" panose="02000505000000020003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BA33AC-9F6C-4AC3-8F8B-BC58C62EF8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97" y="404495"/>
            <a:ext cx="3913505" cy="2348230"/>
          </a:xfrm>
          <a:prstGeom prst="rect">
            <a:avLst/>
          </a:prstGeom>
          <a:noFill/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0F774B67-23CD-404F-BA95-7537287D5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7512" y="377825"/>
            <a:ext cx="1410970" cy="4013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>
                <a:effectLst/>
                <a:latin typeface="Letter-join Basic 32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Volcanoes</a:t>
            </a:r>
            <a:endParaRPr lang="en-GB" sz="1100">
              <a:effectLst/>
              <a:latin typeface="Letter-join Basic 32" panose="02000505000000020003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308105-4F92-469C-B2B8-C96AFE5C38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2" y="383540"/>
            <a:ext cx="3920490" cy="1960245"/>
          </a:xfrm>
          <a:prstGeom prst="rect">
            <a:avLst/>
          </a:prstGeom>
          <a:noFill/>
        </p:spPr>
      </p:pic>
      <p:sp>
        <p:nvSpPr>
          <p:cNvPr id="11" name="Text Box 2">
            <a:extLst>
              <a:ext uri="{FF2B5EF4-FFF2-40B4-BE49-F238E27FC236}">
                <a16:creationId xmlns:a16="http://schemas.microsoft.com/office/drawing/2014/main" id="{398E10FD-C4AC-4447-BD6D-0BD0327CE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432" y="2071370"/>
            <a:ext cx="2188845" cy="3943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>
                <a:effectLst/>
                <a:latin typeface="Letter-join Basic 32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Tectonic Plates</a:t>
            </a:r>
            <a:endParaRPr lang="en-GB" sz="1100">
              <a:effectLst/>
              <a:latin typeface="Letter-join Basic 32" panose="02000505000000020003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0077C2-9C2A-498B-898E-93EE41F9D5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797" y="4512945"/>
            <a:ext cx="3514725" cy="1967230"/>
          </a:xfrm>
          <a:prstGeom prst="rect">
            <a:avLst/>
          </a:prstGeom>
          <a:noFill/>
        </p:spPr>
      </p:pic>
      <p:sp>
        <p:nvSpPr>
          <p:cNvPr id="13" name="Text Box 2">
            <a:extLst>
              <a:ext uri="{FF2B5EF4-FFF2-40B4-BE49-F238E27FC236}">
                <a16:creationId xmlns:a16="http://schemas.microsoft.com/office/drawing/2014/main" id="{49DDE5AB-0FBE-4EAA-934E-27718A5E2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122" y="6061075"/>
            <a:ext cx="1143000" cy="3917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>
                <a:effectLst/>
                <a:latin typeface="Letter-join Basic 32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Tsunami</a:t>
            </a:r>
            <a:endParaRPr lang="en-GB" sz="1100">
              <a:effectLst/>
              <a:latin typeface="Letter-join Basic 32" panose="02000505000000020003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36CDD1-6732-47F9-9B2D-9C9E38D60B5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1"/>
          <a:stretch/>
        </p:blipFill>
        <p:spPr bwMode="auto">
          <a:xfrm>
            <a:off x="954722" y="2704465"/>
            <a:ext cx="2376170" cy="2038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 Box 2">
            <a:extLst>
              <a:ext uri="{FF2B5EF4-FFF2-40B4-BE49-F238E27FC236}">
                <a16:creationId xmlns:a16="http://schemas.microsoft.com/office/drawing/2014/main" id="{920AD38D-A0F1-49A7-BBC9-FD6DC0721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1197" y="2847340"/>
            <a:ext cx="1000125" cy="781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>
                <a:effectLst/>
                <a:latin typeface="Letter-join Basic 32" panose="02000505000000020003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Ring of Fire</a:t>
            </a:r>
            <a:endParaRPr lang="en-GB" sz="1100">
              <a:effectLst/>
              <a:latin typeface="Letter-join Basic 32" panose="02000505000000020003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99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299</Words>
  <Application>Microsoft Office PowerPoint</Application>
  <PresentationFormat>Widescreen</PresentationFormat>
  <Paragraphs>52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Letter-join Basic 32</vt:lpstr>
      <vt:lpstr>Letter-join Print Plus 4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Gibson</dc:creator>
  <cp:lastModifiedBy>Thomas Gibson</cp:lastModifiedBy>
  <cp:revision>2</cp:revision>
  <dcterms:created xsi:type="dcterms:W3CDTF">2021-12-13T21:40:19Z</dcterms:created>
  <dcterms:modified xsi:type="dcterms:W3CDTF">2021-12-13T21:56:23Z</dcterms:modified>
</cp:coreProperties>
</file>